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92" autoAdjust="0"/>
  </p:normalViewPr>
  <p:slideViewPr>
    <p:cSldViewPr snapToObjects="1">
      <p:cViewPr>
        <p:scale>
          <a:sx n="70" d="100"/>
          <a:sy n="70" d="100"/>
        </p:scale>
        <p:origin x="-42" y="-93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19/06/2017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19/06/2017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3C711F9B-5BFF-B548-9097-C91B14612682}" type="slidenum">
              <a:rPr/>
              <a:pPr/>
              <a:t>2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3C711F9B-5BFF-B548-9097-C91B14612682}" type="slidenum">
              <a:rPr/>
              <a:pPr/>
              <a:t>5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nl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lang="nl" b="1" i="0" u="none" baseline="0"/>
              <a:t>Beveiliging van de informatie en beveiliging tijdens reizen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nl" b="0" i="0" u="none" baseline="0">
                <a:cs typeface="Arial" charset="0"/>
              </a:rPr>
              <a:t>Integratieset H3SE</a:t>
            </a:r>
          </a:p>
          <a:p>
            <a:pPr algn="l" rtl="0" eaLnBrk="1" hangingPunct="1"/>
            <a:r>
              <a:rPr lang="nl" b="0" i="0" u="none" baseline="0">
                <a:cs typeface="Arial" charset="0"/>
              </a:rPr>
              <a:t>Module TCNT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b="1" i="0" u="none" baseline="0"/>
              <a:t>Doelstellingen van de module</a:t>
            </a:r>
            <a:endParaRPr lang="nl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lang="nl" b="0" i="0" u="none" baseline="0">
                <a:cs typeface="Arial" charset="0"/>
              </a:rPr>
              <a:t>Aan het einde van deze module:</a:t>
            </a:r>
          </a:p>
          <a:p>
            <a:pPr marL="0" indent="0" algn="l" rtl="0">
              <a:buFont typeface="Lucida Grande" charset="0"/>
              <a:buNone/>
            </a:pPr>
            <a:endParaRPr lang="nl" altLang="fr-FR" dirty="0">
              <a:cs typeface="Arial" charset="0"/>
            </a:endParaRPr>
          </a:p>
          <a:p>
            <a:pPr algn="l" rtl="0"/>
            <a:r>
              <a:rPr lang="nl" b="0" i="0" u="none" baseline="0">
                <a:cs typeface="Arial" charset="0"/>
              </a:rPr>
              <a:t>kent u de voornaamste beveiligingsrisico's van de kantooractiviteiten;</a:t>
            </a:r>
          </a:p>
          <a:p>
            <a:pPr algn="l" rtl="0"/>
            <a:r>
              <a:rPr lang="nl" b="0" i="0" u="none" baseline="0">
                <a:cs typeface="Arial" charset="0"/>
              </a:rPr>
              <a:t>kent u de voornaamste beveiligingsrisico's van reizen en missies in het buitenland;</a:t>
            </a:r>
          </a:p>
          <a:p>
            <a:pPr algn="l" rtl="0"/>
            <a:r>
              <a:rPr lang="nl" b="0" i="0" u="none" baseline="0">
                <a:cs typeface="Arial" charset="0"/>
              </a:rPr>
              <a:t>bent u in staat om u te informeren over de specifieke maatregelen die afhankelijk van de bestemming van uw reis moeten worden genomen.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E4416A0-04E2-1947-8695-62EB0C61A7C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nl" sz="2000" b="1" i="0" u="none" baseline="0"/>
              <a:t>Enkele cijfers inzake de informatie-activa</a:t>
            </a:r>
            <a:endParaRPr lang="nl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 rtl="0"/>
            <a:r>
              <a:rPr lang="nl" b="0" i="0" u="none" baseline="0">
                <a:cs typeface="Arial" charset="0"/>
              </a:rPr>
              <a:t>2014: Edward Snowden openbaart dat de Amerikaanse inlichtingendienst zich heeft gericht op de Total-groep en op andere industriële groepen (Thales, Siemens enz.).</a:t>
            </a:r>
          </a:p>
          <a:p>
            <a:pPr algn="just" rtl="0"/>
            <a:r>
              <a:rPr lang="nl" b="0" i="0" u="none" baseline="0">
                <a:cs typeface="Arial" charset="0"/>
              </a:rPr>
              <a:t>30%: dat is de gemiddelde stijging per jaar van gerichte diefstallen van draagbare computers met gevoelige informatie tussen 2006 en 2014. </a:t>
            </a:r>
          </a:p>
          <a:p>
            <a:pPr algn="just" rtl="0"/>
            <a:r>
              <a:rPr lang="nl" b="0" i="0" u="none" baseline="0">
                <a:cs typeface="Arial" charset="0"/>
              </a:rPr>
              <a:t>3: zonder beschermende maatregelen, is het mogelijk om gevoelige informatie te verkrijgen via een keten van maar drie personen. </a:t>
            </a:r>
          </a:p>
          <a:p>
            <a:pPr algn="just" rtl="0"/>
            <a:r>
              <a:rPr lang="nl" b="0" i="0" u="none" baseline="0">
                <a:cs typeface="Arial" charset="0"/>
              </a:rPr>
              <a:t>20%: het percentage aanvallen gericht op strategische informatie uitgevoerd door personen die niet tot de onderneming behoren maar in de vestiging aanwezig waren.</a:t>
            </a:r>
          </a:p>
          <a:p>
            <a:pPr algn="just" rtl="0"/>
            <a:endParaRPr lang="nl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A505A5E-D3BA-BC4A-B900-3213786B84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nl" sz="1800" b="1" i="0" u="none" cap="none" baseline="0">
                <a:cs typeface="Arial" charset="0"/>
              </a:rPr>
              <a:t>BESCHERMING TEGEN INDRINGERS (FYSIEK EN DIGITAAL)</a:t>
            </a:r>
            <a:r>
              <a:rPr lang="nl" sz="1800" cap="none">
                <a:cs typeface="Arial" charset="0"/>
              </a:rPr>
              <a:t/>
            </a:r>
            <a:br>
              <a:rPr lang="nl" sz="1800" cap="none">
                <a:cs typeface="Arial" charset="0"/>
              </a:rPr>
            </a:br>
            <a:endParaRPr lang="nl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Bescherm de toegang tot de ruimten, draag altijd uw badge, open geen deur voor een onbekende.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Houd gevoelige gegevens en documenten achter slot en bevestig de diefstalbeveiliging van uw computer.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Leer uw wachtwoord uit het hoofd en schrijf het niet op een post-it.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Gebruik de e-mailservice niet voor niet-professionele berichten.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Geef nooit gevoelige informatie per telefoon.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Wantrouw elke verdachte e-mail, vooral als gevoelige informatie wordt gevraagd en klik niet op links of bijgevoegde fichiers.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Wees discreet bij gesprekken in het openbaar.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nl" sz="1800" b="0" i="0" u="none" baseline="0">
                <a:cs typeface="Arial" charset="0"/>
              </a:rPr>
              <a:t>Geen enkel beveiligingssysteem is doeltreffend zonder de participatie van iedereen.</a:t>
            </a:r>
            <a:endParaRPr lang="nl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EF13C68-CD68-F642-A63F-C095CA16A931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96F9957-8289-6849-BE4F-9F271BF92755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nl" b="1" i="0" u="none" cap="none" baseline="0">
                <a:cs typeface="Arial" charset="0"/>
              </a:rPr>
              <a:t>DE VERTROUWELIJKHEIDSNIVEAUS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nl" b="0" i="0" u="none" baseline="0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0: Openbaar, bijv. persberichten.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nl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nl" b="0" i="0" u="none" baseline="0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1: Intern, bijv. het intranet of de referentiedocumenten. 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nl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nl" b="0" i="0" u="none" baseline="0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 2: Beperkt tot bepaalde gemachtigde medewerkers (documenten in verband met de exploratie, een project of de strategie).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nl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nl" b="0" i="0" u="none" baseline="0" dirty="0">
                <a:solidFill>
                  <a:srgbClr val="000000"/>
                </a:solidFill>
                <a:ea typeface="Helvetica" charset="0"/>
                <a:cs typeface="Helvetica" charset="0"/>
              </a:rPr>
              <a:t>Niveaus 3 en 4: geen exact voorbeeld, het is vertrouwelijk (3) (zoals bedragen in antwoord op aanbestedingen) of strikt geheim (4)!</a:t>
            </a:r>
            <a:endParaRPr lang="nl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/>
            <a:endParaRPr lang="nl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nl" b="1" i="0" u="none" cap="none" baseline="0">
                <a:cs typeface="Arial" charset="0"/>
              </a:rPr>
              <a:t>DE INFORMATICAVOORSCHRIFTEN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BABBFB6-2A68-8E44-AFF5-7DED8D11C96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97000"/>
            <a:ext cx="6347048" cy="5040312"/>
          </a:xfrm>
        </p:spPr>
        <p:txBody>
          <a:bodyPr/>
          <a:lstStyle/>
          <a:p>
            <a:pPr algn="just" rtl="0">
              <a:spcAft>
                <a:spcPts val="1200"/>
              </a:spcAft>
            </a:pPr>
            <a:r>
              <a:rPr lang="nl" b="0" i="0" u="none" baseline="0">
                <a:cs typeface="Arial" charset="0"/>
              </a:rPr>
              <a:t>Laat nooit een derde verbinding maken op uw werkplek en zelfs geen geheugendrager aansluiten. Voer een document van een derde altijd in via uw eigen usb-stick. </a:t>
            </a:r>
            <a:endParaRPr lang="nl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nl" b="0" i="0" u="none" baseline="0">
                <a:cs typeface="Arial" charset="0"/>
              </a:rPr>
              <a:t>Zorg ervoor dat uw gevoelige informatie in een virtuele kluis is geplaatst (bijvoorbeeld met Security Box). </a:t>
            </a:r>
            <a:endParaRPr lang="nl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nl" b="0" i="0" u="none" baseline="0">
                <a:cs typeface="Arial" charset="0"/>
              </a:rPr>
              <a:t>Let erop dat geen enkele derde het scherm van uw draagbare computer kan lezen door een privacy-filter aan te brengen.</a:t>
            </a:r>
            <a:endParaRPr lang="nl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nl" b="0" i="0" u="none" baseline="0">
                <a:cs typeface="Arial" charset="0"/>
              </a:rPr>
              <a:t>Afdrukken van documenten: laat geen documenten in de printer liggen. Gebruik voor gevoelige documenten een usb-printer in het eigen kantoor.</a:t>
            </a:r>
            <a:endParaRPr lang="nl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endParaRPr lang="nl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nl" b="1" i="0" u="none" cap="none" baseline="0">
                <a:cs typeface="Arial" charset="0"/>
              </a:rPr>
              <a:t>DE INFORMATICAVOORSCHRIFTEN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F5199DDC-7DD2-2A47-8E8A-217A27A257C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341438"/>
            <a:ext cx="6635080" cy="4608512"/>
          </a:xfrm>
        </p:spPr>
        <p:txBody>
          <a:bodyPr/>
          <a:lstStyle/>
          <a:p>
            <a:pPr algn="just" rtl="0"/>
            <a:r>
              <a:rPr lang="nl" b="0" i="0" u="none" baseline="0" dirty="0">
                <a:cs typeface="Arial" charset="0"/>
              </a:rPr>
              <a:t>Sociale netwerken (Facebook, Twitter enz.): </a:t>
            </a:r>
            <a:endParaRPr lang="nl" altLang="fr-FR" sz="3200" dirty="0">
              <a:cs typeface="Arial" charset="0"/>
            </a:endParaRPr>
          </a:p>
          <a:p>
            <a:pPr lvl="1" algn="just" rtl="0"/>
            <a:r>
              <a:rPr lang="nl" b="1" i="0" u="none" baseline="0" dirty="0">
                <a:cs typeface="Arial" charset="0"/>
              </a:rPr>
              <a:t>Deel geen professionele informatie</a:t>
            </a:r>
            <a:r>
              <a:rPr lang="nl" b="0" i="0" u="none" baseline="0" dirty="0">
                <a:cs typeface="Arial" charset="0"/>
              </a:rPr>
              <a:t> die ten koste van de groep kan worden gebruikt.</a:t>
            </a:r>
          </a:p>
          <a:p>
            <a:pPr lvl="1" algn="just" rtl="0"/>
            <a:r>
              <a:rPr lang="nl" b="1" i="0" u="none" baseline="0" dirty="0">
                <a:cs typeface="Arial" charset="0"/>
              </a:rPr>
              <a:t>Wees voorzichtig en publiceer geen informatie</a:t>
            </a:r>
            <a:r>
              <a:rPr lang="nl" b="0" i="0" u="none" baseline="0" dirty="0">
                <a:cs typeface="Arial" charset="0"/>
              </a:rPr>
              <a:t> die u niet zou vertellen aan een onbekende op </a:t>
            </a:r>
            <a:r>
              <a:rPr lang="nl" b="0" i="0" u="none" baseline="0" dirty="0" smtClean="0">
                <a:cs typeface="Arial" charset="0"/>
              </a:rPr>
              <a:t>straat… </a:t>
            </a:r>
            <a:endParaRPr lang="nl" b="0" i="0" u="none" baseline="0" dirty="0">
              <a:cs typeface="Arial" charset="0"/>
            </a:endParaRPr>
          </a:p>
          <a:p>
            <a:pPr lvl="1" algn="just" rtl="0">
              <a:buFont typeface="Lucida Grande" charset="0"/>
              <a:buNone/>
            </a:pPr>
            <a:r>
              <a:rPr lang="nl" b="0" i="0" u="none" baseline="0" dirty="0">
                <a:cs typeface="Arial" charset="0"/>
              </a:rPr>
              <a:t> </a:t>
            </a:r>
            <a:endParaRPr lang="nl" altLang="fr-FR" sz="2800" dirty="0">
              <a:cs typeface="Arial" charset="0"/>
            </a:endParaRPr>
          </a:p>
          <a:p>
            <a:pPr algn="just" rtl="0"/>
            <a:r>
              <a:rPr lang="nl" b="0" i="0" u="none" baseline="0" dirty="0">
                <a:cs typeface="Arial" charset="0"/>
              </a:rPr>
              <a:t>Vermijd gevoelige informatie mee te nemen op reis. Gebruik bij voorkeur een versleutelde ruimte op het Total-netwerk, of zo nodig een versleutelde usb-stick die u voortdurend in uw bezit houdt. Dit vermindert het risico als uw computer wordt gestolen of uw harde schijf wordt gekopieerd (wettelijk in de VS, China, Israël enz.).</a:t>
            </a:r>
            <a:endParaRPr lang="nl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nl" b="0" i="0" u="none" baseline="0"/>
              <a:t>Integratieset H3SE – Module TCNT 1.2 – Beveiliging van de informatie en het transport – V2</a:t>
            </a:r>
            <a:endParaRPr lang="nl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640</TotalTime>
  <Words>534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fr_total_modele_rouge_fonce</vt:lpstr>
      <vt:lpstr>Beveiliging van de informatie en beveiliging tijdens reizen</vt:lpstr>
      <vt:lpstr>Doelstellingen van de module</vt:lpstr>
      <vt:lpstr>Enkele cijfers inzake de informatie-activa</vt:lpstr>
      <vt:lpstr>BESCHERMING TEGEN INDRINGERS (FYSIEK EN DIGITAAL) </vt:lpstr>
      <vt:lpstr>DE VERTROUWELIJKHEIDSNIVEAUS</vt:lpstr>
      <vt:lpstr>DE INFORMATICAVOORSCHRIFTEN (1/2)</vt:lpstr>
      <vt:lpstr>DE INFORMATICAVOORSCHRIFTEN (2/2)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Manuela Uribesolis</cp:lastModifiedBy>
  <cp:revision>50</cp:revision>
  <dcterms:created xsi:type="dcterms:W3CDTF">2015-09-07T13:13:13Z</dcterms:created>
  <dcterms:modified xsi:type="dcterms:W3CDTF">2017-06-19T19:34:59Z</dcterms:modified>
</cp:coreProperties>
</file>