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0EF"/>
    <a:srgbClr val="E7851D"/>
    <a:srgbClr val="3876AF"/>
    <a:srgbClr val="133C75"/>
    <a:srgbClr val="BD2B0B"/>
    <a:srgbClr val="7ABFC0"/>
    <a:srgbClr val="CAEBEA"/>
    <a:srgbClr val="55DD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92" autoAdjust="0"/>
  </p:normalViewPr>
  <p:slideViewPr>
    <p:cSldViewPr snapToObjects="1">
      <p:cViewPr>
        <p:scale>
          <a:sx n="100" d="100"/>
          <a:sy n="100" d="100"/>
        </p:scale>
        <p:origin x="-156" y="-12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41AB0EA-3B25-454E-AB1F-44037223A6D5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CFA9713-223F-334C-BB90-9AD6D12DBB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36278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0E687D1-98C4-7743-A7CE-755A7B8E3FD3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C711F9B-5BFF-B548-9097-C91B146126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545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t"/>
              <a:t/>
            </a:r>
            <a:fld id="{3C711F9B-5BFF-B548-9097-C91B14612682}" type="slidenum">
              <a:rPr/>
              <a:pPr/>
              <a:t>2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xmlns="" val="3428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pt"/>
              <a:t/>
            </a:r>
            <a:fld id="{3C711F9B-5BFF-B548-9097-C91B14612682}" type="slidenum">
              <a:rPr/>
              <a:pPr/>
              <a:t>5</a:t>
            </a:fld>
            <a:endParaRPr lang="pt" altLang="fr-FR"/>
          </a:p>
        </p:txBody>
      </p:sp>
    </p:spTree>
    <p:extLst>
      <p:ext uri="{BB962C8B-B14F-4D97-AF65-F5344CB8AC3E}">
        <p14:creationId xmlns:p14="http://schemas.microsoft.com/office/powerpoint/2010/main" xmlns="" val="115143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42048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8CFF6-6C1C-7842-A8CA-E8EC18111C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1746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7FB88EF-54BA-FE47-A25C-43A5772B8CB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6789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EC154-8299-184A-8D0C-091B517EBF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744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49331D-E79F-4346-B160-3663E97850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791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5B9883-4D36-E349-A464-E73808983A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5653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80447A-F528-E14D-9FC9-15696A9E2F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47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A4FF252-A8EE-AB4F-8ABF-1398DAB516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654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BA68525-2E81-1940-BB08-C43B8E4C94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836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B157F0-B9C9-C442-A59A-1C865B25E8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2093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ADCE1AAE-FA99-4749-88FE-419C9BB16F3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pt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>
              <a:defRPr/>
            </a:pPr>
            <a:r>
              <a:rPr b="1" i="0" u="none" baseline="0" lang="pt"/>
              <a:t>Segurança da informação e segurança das deslocações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pt">
                <a:cs typeface="Arial" charset="0"/>
              </a:rPr>
              <a:t>Kit de Integração de H3SA</a:t>
            </a:r>
          </a:p>
          <a:p>
            <a:pPr eaLnBrk="1" hangingPunct="1" algn="l" rtl="0"/>
            <a:r>
              <a:rPr b="0" i="0" u="none" baseline="0" lang="pt">
                <a:cs typeface="Arial" charset="0"/>
              </a:rPr>
              <a:t>Módulo TCNT 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pt"/>
              <a:t>Os objetivos do módulo</a:t>
            </a:r>
            <a:endParaRPr lang="pt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b="0" i="0" u="none" baseline="0" lang="pt">
                <a:cs typeface="Arial" charset="0"/>
              </a:rPr>
              <a:t>No final deste módulo:</a:t>
            </a:r>
          </a:p>
          <a:p>
            <a:pPr marL="0" indent="0" algn="l" rtl="0">
              <a:buFont typeface="Lucida Grande" charset="0"/>
              <a:buNone/>
            </a:pPr>
            <a:endParaRPr lang="pt" altLang="fr-FR" dirty="0">
              <a:cs typeface="Arial" charset="0"/>
            </a:endParaRPr>
          </a:p>
          <a:p>
            <a:pPr algn="l" rtl="0"/>
            <a:r>
              <a:rPr b="0" i="0" u="none" baseline="0" lang="pt">
                <a:cs typeface="Arial" charset="0"/>
              </a:rPr>
              <a:t>Conhecerá os principais riscos de segurança nas atividades de escritório</a:t>
            </a:r>
          </a:p>
          <a:p>
            <a:pPr algn="l" rtl="0"/>
            <a:r>
              <a:rPr b="0" i="0" u="none" baseline="0" lang="pt">
                <a:cs typeface="Arial" charset="0"/>
              </a:rPr>
              <a:t>Conhecerá os principais riscos de segurança associados às viagens e às missões no estrangeiro</a:t>
            </a:r>
          </a:p>
          <a:p>
            <a:pPr algn="l" rtl="0"/>
            <a:r>
              <a:rPr b="0" i="0" u="none" baseline="0" lang="pt">
                <a:cs typeface="Arial" charset="0"/>
              </a:rPr>
              <a:t>Será capaz de se informar sobre as disposições específicas a serem tomadas em função dos destinos de deslocação. </a:t>
            </a:r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Módulo TCNT 1.2 - Segurança da informação e segurança das deslocações - V2</a:t>
            </a:r>
            <a:endParaRPr lang="pt" altLang="fr-FR" dirty="0" smtClean="0">
              <a:ea typeface="Helvetica" charset="0"/>
              <a:cs typeface="Helvetica" charset="0"/>
            </a:endParaRPr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1E4416A0-04E2-1947-8695-62EB0C61A7C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sz="2000" b="1" i="0" u="none" baseline="0" lang="pt"/>
              <a:t>Alguns números associados ao património informativo</a:t>
            </a:r>
            <a:endParaRPr lang="pt" sz="2000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0760" y="1988840"/>
            <a:ext cx="8218488" cy="4246563"/>
          </a:xfrm>
        </p:spPr>
        <p:txBody>
          <a:bodyPr/>
          <a:lstStyle/>
          <a:p>
            <a:pPr algn="just" rtl="0"/>
            <a:r>
              <a:rPr b="0" i="0" u="none" baseline="0" lang="pt">
                <a:cs typeface="Arial" charset="0"/>
              </a:rPr>
              <a:t>2014: Edward Snowden revela que a agência de informação americana visou o Grupo TOTAL, assim como outros industriais (Thales, Siemens, etc.)</a:t>
            </a:r>
          </a:p>
          <a:p>
            <a:pPr algn="just" rtl="0"/>
            <a:r>
              <a:rPr b="0" i="0" u="none" baseline="0" lang="pt">
                <a:cs typeface="Arial" charset="0"/>
              </a:rPr>
              <a:t>30% por ano: é o aumento entre 2006 e 2014, dos furtos de computadores portáteis que contêm informações confidenciais comprovadas. </a:t>
            </a:r>
          </a:p>
          <a:p>
            <a:pPr algn="just" rtl="0"/>
            <a:r>
              <a:rPr b="0" i="0" u="none" baseline="0" lang="pt">
                <a:cs typeface="Arial" charset="0"/>
              </a:rPr>
              <a:t>3: sem medida de precaução, é possível obter uma informação confidencial passando por uma rede de apenas três pessoas. </a:t>
            </a:r>
          </a:p>
          <a:p>
            <a:pPr algn="just" rtl="0"/>
            <a:r>
              <a:rPr b="0" i="0" u="none" baseline="0" lang="pt">
                <a:cs typeface="Arial" charset="0"/>
              </a:rPr>
              <a:t>20%: percentagem de ataques que visam as informações estratégicas como resultado de pessoas que não pertencem à empresa mas que estão presentes nos locais.</a:t>
            </a:r>
          </a:p>
          <a:p>
            <a:pPr algn="just" rtl="0"/>
            <a:endParaRPr lang="pt" altLang="fr-FR" dirty="0">
              <a:cs typeface="Arial" charset="0"/>
            </a:endParaRP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EA505A5E-D3BA-BC4A-B900-3213786B84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3920" y="864025"/>
            <a:ext cx="1512168" cy="1124815"/>
          </a:xfrm>
          <a:prstGeom prst="rect">
            <a:avLst/>
          </a:prstGeom>
        </p:spPr>
      </p:pic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Módulo TCNT 1.2 - Segurança da informação e segurança das deslocações - V2</a:t>
            </a:r>
            <a:endParaRPr lang="pt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sz="1800" cap="none" b="1" i="0" u="none" baseline="0" lang="pt">
                <a:cs typeface="Arial" charset="0"/>
              </a:rPr>
              <a:t>PROTEGER-SE DAS INTRUSSÕES (FÍSICAS E INFORMÁTICAS)</a:t>
            </a:r>
            <a:br>
              <a:rPr sz="1800" cap="none" lang="pt">
                <a:cs typeface="Arial" charset="0"/>
              </a:rPr>
            </a:br>
            <a:endParaRPr lang="pt" altLang="fr-FR" sz="1800" cap="none" dirty="0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96975"/>
            <a:ext cx="8218488" cy="4608289"/>
          </a:xfrm>
        </p:spPr>
        <p:txBody>
          <a:bodyPr/>
          <a:lstStyle/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pt">
                <a:cs typeface="Arial" charset="0"/>
              </a:rPr>
              <a:t>Proteger o acesso aos locais, usar o distintivo, não abrir a porta a desconhecidos.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pt">
                <a:cs typeface="Arial" charset="0"/>
              </a:rPr>
              <a:t>Guardar os dados e os documentos sensíveis fechados à chave e pôr o dispositivo antirroubo no seu computador.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pt">
                <a:cs typeface="Arial" charset="0"/>
              </a:rPr>
              <a:t>Memorizar a palavra-passe e não escrever num Post-it!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pt">
                <a:cs typeface="Arial" charset="0"/>
              </a:rPr>
              <a:t>Não utilizar o serviço de mensagens para mensagens que não sejam da atividade profissional.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pt">
                <a:cs typeface="Arial" charset="0"/>
              </a:rPr>
              <a:t>Não fornecer informações confidenciais por telefone.  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pt">
                <a:cs typeface="Arial" charset="0"/>
              </a:rPr>
              <a:t>Desconfiar de todos os emails suspeitos, sobretudo se pedirem informações confidenciais - não clicar em links nem em documentos anexados.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pt">
                <a:cs typeface="Arial" charset="0"/>
              </a:rPr>
              <a:t>Ser discreto nas conversas em público.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pt">
                <a:cs typeface="Arial" charset="0"/>
              </a:rPr>
              <a:t>Nenhum programa de segurança é eficaz sem a participação de todos.</a:t>
            </a:r>
            <a:endParaRPr lang="pt" altLang="fr-FR" sz="1800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DEF13C68-CD68-F642-A63F-C095CA16A931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Módulo TCNT 1.2 - Segurança da informação e segurança das deslocações - V2</a:t>
            </a:r>
            <a:endParaRPr lang="pt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D96F9957-8289-6849-BE4F-9F271BF92755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8434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cap="none" b="1" i="0" u="none" baseline="0" lang="pt">
                <a:cs typeface="Arial" charset="0"/>
              </a:rPr>
              <a:t>OS NIVÉIS DE CONFIDENCIALIDADE</a:t>
            </a:r>
          </a:p>
        </p:txBody>
      </p:sp>
      <p:sp>
        <p:nvSpPr>
          <p:cNvPr id="184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916113"/>
            <a:ext cx="8362950" cy="3311525"/>
          </a:xfrm>
        </p:spPr>
        <p:txBody>
          <a:bodyPr/>
          <a:lstStyle/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pt">
                <a:solidFill>
                  <a:srgbClr val="000000"/>
                </a:solidFill>
                <a:ea typeface="Helvetica" charset="0"/>
                <a:cs typeface="Helvetica" charset="0"/>
              </a:rPr>
              <a:t>Nível 0: Público, ex. os comunicados de imprensa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pt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pt">
                <a:solidFill>
                  <a:srgbClr val="000000"/>
                </a:solidFill>
                <a:ea typeface="Helvetica" charset="0"/>
                <a:cs typeface="Helvetica" charset="0"/>
              </a:rPr>
              <a:t>Nível 1: Interno, ex. a intranet ou o referencial. 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pt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pt">
                <a:solidFill>
                  <a:srgbClr val="000000"/>
                </a:solidFill>
                <a:ea typeface="Helvetica" charset="0"/>
                <a:cs typeface="Helvetica" charset="0"/>
              </a:rPr>
              <a:t>Nível 2: Restrito a alguns colaboradores autorizados (documentos ligados à exploração, de projeto ou de estratégias)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pt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pt">
                <a:solidFill>
                  <a:srgbClr val="000000"/>
                </a:solidFill>
                <a:ea typeface="Helvetica" charset="0"/>
                <a:cs typeface="Helvetica" charset="0"/>
              </a:rPr>
              <a:t>Nível 3 e 4: sem exemplos concretos, é confidencial (3) (montantes das propostas na apresentação de propostas) ou secreto (4)!</a:t>
            </a:r>
            <a:endParaRPr lang="pt" altLang="fr-FR" sz="3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/>
            <a:endParaRPr lang="pt" altLang="fr-FR" dirty="0">
              <a:cs typeface="Arial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Módulo TCNT 1.2 - Segurança da informação e segurança das deslocações - V2</a:t>
            </a:r>
            <a:endParaRPr lang="pt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cap="none" b="1" i="0" u="none" baseline="0" lang="pt">
                <a:cs typeface="Arial" charset="0"/>
              </a:rPr>
              <a:t>AS REGRAS INFORMÁTICAS (1/2)</a:t>
            </a:r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CBABBFB6-2A68-8E44-AFF5-7DED8D11C96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9459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97000"/>
            <a:ext cx="6347048" cy="5040312"/>
          </a:xfrm>
        </p:spPr>
        <p:txBody>
          <a:bodyPr/>
          <a:lstStyle/>
          <a:p>
            <a:pPr algn="just" rtl="0">
              <a:spcAft>
                <a:spcPts val="1200"/>
              </a:spcAft>
            </a:pPr>
            <a:r>
              <a:rPr b="0" i="0" u="none" baseline="0" lang="pt">
                <a:cs typeface="Arial" charset="0"/>
              </a:rPr>
              <a:t>Nunca deixe um terceiro aceder ao seu computador, nem mesmo conectar-se a um suporte amovível. Recupere sempre um documento fornecido por um terceiro com a sua própria chave USB. </a:t>
            </a:r>
            <a:endParaRPr lang="pt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b="0" i="0" u="none" baseline="0" lang="pt">
                <a:cs typeface="Arial" charset="0"/>
              </a:rPr>
              <a:t>Assegure-se de que as suas informações confidenciais estão num cofre-forte virtual (por exemplo para a Security Box). </a:t>
            </a:r>
            <a:endParaRPr lang="pt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b="0" i="0" u="none" baseline="0" lang="pt">
                <a:cs typeface="Arial" charset="0"/>
              </a:rPr>
              <a:t>Assegure-se de que nenhum terceiro possa visualizar o ecrã no seu telemóvel instalando um filtro de confidencialidade no ecrã.</a:t>
            </a:r>
            <a:endParaRPr lang="pt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b="0" i="0" u="none" baseline="0" lang="pt">
                <a:cs typeface="Arial" charset="0"/>
              </a:rPr>
              <a:t>Impressão de documentos: não deixar os documentos na impressora. Para documentos confidenciais, utilize uma impressora USB no seu escritório.</a:t>
            </a:r>
            <a:endParaRPr lang="pt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endParaRPr lang="pt" altLang="fr-FR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1383293"/>
            <a:ext cx="1890387" cy="95708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5556" y="2583822"/>
            <a:ext cx="1067497" cy="118599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2005" y="3717156"/>
            <a:ext cx="1061048" cy="106104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7393" y="4924965"/>
            <a:ext cx="1727594" cy="1146309"/>
          </a:xfrm>
          <a:prstGeom prst="rect">
            <a:avLst/>
          </a:prstGeom>
        </p:spPr>
      </p:pic>
      <p:sp>
        <p:nvSpPr>
          <p:cNvPr id="10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Módulo TCNT 1.2 - Segurança da informação e segurança das deslocações - V2</a:t>
            </a:r>
            <a:endParaRPr lang="pt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cap="none" b="1" i="0" u="none" baseline="0" lang="pt">
                <a:cs typeface="Arial" charset="0"/>
              </a:rPr>
              <a:t>AS REGRAS INFORMÁTICAS (2/2)</a:t>
            </a:r>
          </a:p>
        </p:txBody>
      </p:sp>
      <p:sp>
        <p:nvSpPr>
          <p:cNvPr id="2048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pt"/>
              <a:t/>
            </a:r>
            <a:fld id="{F5199DDC-7DD2-2A47-8E8A-217A27A257C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p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3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341438"/>
            <a:ext cx="6635080" cy="4608512"/>
          </a:xfrm>
        </p:spPr>
        <p:txBody>
          <a:bodyPr/>
          <a:lstStyle/>
          <a:p>
            <a:pPr algn="just" rtl="0"/>
            <a:r>
              <a:rPr b="0" i="0" u="none" baseline="0" lang="pt">
                <a:cs typeface="Arial" charset="0"/>
              </a:rPr>
              <a:t>Redes sociais (Facebook, Twitter, etc.): </a:t>
            </a:r>
            <a:endParaRPr lang="pt" altLang="fr-FR" sz="3200" dirty="0">
              <a:cs typeface="Arial" charset="0"/>
            </a:endParaRPr>
          </a:p>
          <a:p>
            <a:pPr lvl="1" algn="just" rtl="0"/>
            <a:r>
              <a:rPr b="1" i="0" u="none" baseline="0" lang="pt">
                <a:cs typeface="Arial" charset="0"/>
              </a:rPr>
              <a:t>Não partilhe informações profissionais</a:t>
            </a:r>
            <a:r>
              <a:rPr b="0" i="0" u="none" baseline="0" lang="pt">
                <a:cs typeface="Arial" charset="0"/>
              </a:rPr>
              <a:t> que possam ser utilizadas em detrimento do Grupo.</a:t>
            </a:r>
            <a:r>
              <a:rPr b="1" i="0" u="none" baseline="0" lang="pt">
                <a:cs typeface="Arial" charset="0"/>
              </a:rPr>
              <a:t> </a:t>
            </a:r>
          </a:p>
          <a:p>
            <a:pPr lvl="1" algn="just" rtl="0"/>
            <a:r>
              <a:rPr b="1" i="0" u="none" baseline="0" lang="pt">
                <a:cs typeface="Arial" charset="0"/>
              </a:rPr>
              <a:t>Use o seu senso comum e não publique informações</a:t>
            </a:r>
            <a:r>
              <a:rPr b="0" i="0" u="none" baseline="0" lang="pt">
                <a:cs typeface="Arial" charset="0"/>
              </a:rPr>
              <a:t> que não confiava a um desconhecido na rua... </a:t>
            </a:r>
          </a:p>
          <a:p>
            <a:pPr lvl="1" algn="just" rtl="0">
              <a:buFont typeface="Lucida Grande" charset="0"/>
              <a:buNone/>
            </a:pPr>
            <a:r>
              <a:rPr b="0" i="0" u="none" baseline="0" lang="pt">
                <a:cs typeface="Arial" charset="0"/>
              </a:rPr>
              <a:t> </a:t>
            </a:r>
            <a:endParaRPr lang="pt" altLang="fr-FR" sz="2800" dirty="0">
              <a:cs typeface="Arial" charset="0"/>
            </a:endParaRPr>
          </a:p>
          <a:p>
            <a:pPr algn="just" rtl="0"/>
            <a:r>
              <a:rPr b="0" i="0" u="none" baseline="0" lang="pt">
                <a:cs typeface="Arial" charset="0"/>
              </a:rPr>
              <a:t>Durante as deslocações, evite transportar dados confidenciais: privilegie um espaço codificado na rede Total ou, na impossibilidade, uma Pen USB codificada para guardar consigo permanentemente: isto diminui o risco de roubo de um computador ou de uma cópia de um Disco Rígido, designadamente na Alfândega (legal nos EUA, China, Israel, etc.)</a:t>
            </a:r>
            <a:endParaRPr lang="pt" altLang="fr-FR" sz="3200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8688" y="1988840"/>
            <a:ext cx="691038" cy="69103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4400" y="1999634"/>
            <a:ext cx="839450" cy="6802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0326" y="3933056"/>
            <a:ext cx="1803524" cy="1803524"/>
          </a:xfrm>
          <a:prstGeom prst="rect">
            <a:avLst/>
          </a:prstGeom>
        </p:spPr>
      </p:pic>
      <p:sp>
        <p:nvSpPr>
          <p:cNvPr id="9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pt"/>
              <a:t>Kit de Integração de H3SA - Módulo TCNT 1.2 - Segurança da informação e segurança das deslocações - V2</a:t>
            </a:r>
            <a:endParaRPr lang="pt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640</TotalTime>
  <Words>256</Words>
  <Application>Microsoft Office PowerPoint</Application>
  <PresentationFormat>Affichage à l'écran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fr_total_modele_rouge_fonce</vt:lpstr>
      <vt:lpstr>Sûreté de l’information et sûreté des déplacements</vt:lpstr>
      <vt:lpstr>Les objectifs du module</vt:lpstr>
      <vt:lpstr>Quelques chiffres liés au patrimoine informationnel</vt:lpstr>
      <vt:lpstr>SE PROTÉGER DES INTRUSIONS (PHYSIQUES ET INFORMATIQUES) </vt:lpstr>
      <vt:lpstr>LES NIVEAUX DE CONFIDENTIALITÉ</vt:lpstr>
      <vt:lpstr>LES RÈGLES INFORMATIQUES (1/2)</vt:lpstr>
      <vt:lpstr>LES RÈGLES INFORMATIQUES (2/2)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49</cp:revision>
  <dcterms:created xsi:type="dcterms:W3CDTF">2015-09-07T13:13:13Z</dcterms:created>
  <dcterms:modified xsi:type="dcterms:W3CDTF">2017-03-20T06:36:34Z</dcterms:modified>
</cp:coreProperties>
</file>