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0EF"/>
    <a:srgbClr val="E7851D"/>
    <a:srgbClr val="3876AF"/>
    <a:srgbClr val="133C75"/>
    <a:srgbClr val="BD2B0B"/>
    <a:srgbClr val="7ABFC0"/>
    <a:srgbClr val="CAEBEA"/>
    <a:srgbClr val="55D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92" autoAdjust="0"/>
  </p:normalViewPr>
  <p:slideViewPr>
    <p:cSldViewPr snapToObjects="1">
      <p:cViewPr>
        <p:scale>
          <a:sx n="86" d="100"/>
          <a:sy n="86" d="100"/>
        </p:scale>
        <p:origin x="330" y="-55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41AB0EA-3B25-454E-AB1F-44037223A6D5}" type="datetimeFigureOut">
              <a:rPr lang="fr-FR" altLang="fr-FR"/>
              <a:pPr/>
              <a:t>04/07/2017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CFA9713-223F-334C-BB90-9AD6D12DBB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6278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0E687D1-98C4-7743-A7CE-755A7B8E3FD3}" type="datetimeFigureOut">
              <a:rPr lang="fr-FR" altLang="fr-FR"/>
              <a:pPr/>
              <a:t>04/07/2017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C711F9B-5BFF-B548-9097-C91B146126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6545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3C711F9B-5BFF-B548-9097-C91B14612682}" type="slidenum">
              <a:rPr/>
              <a:pPr/>
              <a:t>2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3428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3C711F9B-5BFF-B548-9097-C91B14612682}" type="slidenum">
              <a:rPr/>
              <a:pPr/>
              <a:t>5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115143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204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8CFF6-6C1C-7842-A8CA-E8EC18111C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74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7FB88EF-54BA-FE47-A25C-43A5772B8C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78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EC154-8299-184A-8D0C-091B517EBF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44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9331D-E79F-4346-B160-3663E97850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5B9883-4D36-E349-A464-E73808983A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65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80447A-F528-E14D-9FC9-15696A9E2F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A4FF252-A8EE-AB4F-8ABF-1398DAB516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654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BA68525-2E81-1940-BB08-C43B8E4C94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36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157F0-B9C9-C442-A59A-1C865B25E8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093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ADCE1AAE-FA99-4749-88FE-419C9BB16F3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ru-RU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>
              <a:defRPr/>
            </a:pPr>
            <a:r>
              <a:rPr lang="ru-RU" b="1" i="0" u="none" baseline="0"/>
              <a:t>Защита информации и защита перемещения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ru-RU" b="0" i="0" u="none" baseline="0">
                <a:cs typeface="Arial" charset="0"/>
              </a:rPr>
              <a:t>Общий пакет H3SE</a:t>
            </a:r>
          </a:p>
          <a:p>
            <a:pPr algn="l" rtl="0" eaLnBrk="1" hangingPunct="1"/>
            <a:r>
              <a:rPr lang="ru-RU" b="0" i="0" u="none" baseline="0">
                <a:cs typeface="Arial" charset="0"/>
              </a:rPr>
              <a:t>Модуль TCNT 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ru-RU" b="1" i="0" u="none" baseline="0"/>
              <a:t>Цели модуля</a:t>
            </a:r>
            <a:endParaRPr lang="ru-RU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lang="ru-RU" b="0" i="0" u="none" baseline="0">
                <a:cs typeface="Arial" charset="0"/>
              </a:rPr>
              <a:t>В конце модуля вы должны:</a:t>
            </a:r>
          </a:p>
          <a:p>
            <a:pPr marL="0" indent="0" algn="l" rtl="0">
              <a:buFont typeface="Lucida Grande" charset="0"/>
              <a:buNone/>
            </a:pPr>
            <a:endParaRPr lang="ru-RU" altLang="fr-FR" dirty="0">
              <a:cs typeface="Arial" charset="0"/>
            </a:endParaRPr>
          </a:p>
          <a:p>
            <a:pPr algn="l" rtl="0"/>
            <a:r>
              <a:rPr lang="ru-RU" b="0" i="0" u="none" baseline="0">
                <a:cs typeface="Arial" charset="0"/>
              </a:rPr>
              <a:t>Знать основные риски защиты в офисной деятельности</a:t>
            </a:r>
          </a:p>
          <a:p>
            <a:pPr algn="l" rtl="0"/>
            <a:r>
              <a:rPr lang="ru-RU" b="0" i="0" u="none" baseline="0">
                <a:cs typeface="Arial" charset="0"/>
              </a:rPr>
              <a:t>Знать основные риски защиты перемещения и поездок за границу</a:t>
            </a:r>
          </a:p>
          <a:p>
            <a:pPr algn="l" rtl="0"/>
            <a:r>
              <a:rPr lang="ru-RU" b="0" i="0" u="none" baseline="0">
                <a:cs typeface="Arial" charset="0"/>
              </a:rPr>
              <a:t>Уметь узнавать о конкретных мерах, которые должны приниматься в зависимости от места назначения. </a:t>
            </a: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 H3SE - Модуль TCNT 1.2 - Защита информации и защита перемещения – V2</a:t>
            </a:r>
            <a:endParaRPr lang="ru-RU" altLang="fr-FR" dirty="0" smtClean="0">
              <a:ea typeface="Helvetica" charset="0"/>
              <a:cs typeface="Helvetica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E4416A0-04E2-1947-8695-62EB0C61A7C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ru-RU" sz="2000" b="1" i="0" u="none" baseline="0"/>
              <a:t>Некоторые цифры, касающиеся информационного наследия</a:t>
            </a:r>
            <a:endParaRPr lang="ru-RU" sz="2000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0760" y="1988840"/>
            <a:ext cx="8218488" cy="4246563"/>
          </a:xfrm>
        </p:spPr>
        <p:txBody>
          <a:bodyPr/>
          <a:lstStyle/>
          <a:p>
            <a:pPr algn="just" rtl="0"/>
            <a:r>
              <a:rPr lang="ru-RU" b="0" i="0" u="none" baseline="0">
                <a:cs typeface="Arial" charset="0"/>
              </a:rPr>
              <a:t>2014: Эдуард Сноуден показал, что американская сыскная фирма была нацелена на TOTAL, также как и на другие промышленные группы (Thales, Siemens, и др.)</a:t>
            </a:r>
          </a:p>
          <a:p>
            <a:pPr algn="just" rtl="0"/>
            <a:r>
              <a:rPr lang="ru-RU" b="0" i="0" u="none" baseline="0">
                <a:cs typeface="Arial" charset="0"/>
              </a:rPr>
              <a:t>30% в год: это увеличение в период с 2006 по 2014 год, доказанных целевых краж ноутбуков, содержащих конфиденциальную информацию. </a:t>
            </a:r>
          </a:p>
          <a:p>
            <a:pPr algn="just" rtl="0"/>
            <a:r>
              <a:rPr lang="ru-RU" b="0" i="0" u="none" baseline="0">
                <a:cs typeface="Arial" charset="0"/>
              </a:rPr>
              <a:t>3: без меры предосторожности, можно получить доступ к конфиденциальной информации, пройдя через сеть только из трех людей. </a:t>
            </a:r>
          </a:p>
          <a:p>
            <a:pPr algn="just" rtl="0"/>
            <a:r>
              <a:rPr lang="ru-RU" b="0" i="0" u="none" baseline="0">
                <a:cs typeface="Arial" charset="0"/>
              </a:rPr>
              <a:t>20%: процент атак на критически важную информацию людьми, которые не работают на предприятии, но присутствуют в помещении.</a:t>
            </a:r>
          </a:p>
          <a:p>
            <a:pPr algn="just" rtl="0"/>
            <a:endParaRPr lang="ru-RU" altLang="fr-FR" dirty="0">
              <a:cs typeface="Arial" charset="0"/>
            </a:endParaRP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A505A5E-D3BA-BC4A-B900-3213786B84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920" y="864025"/>
            <a:ext cx="1512168" cy="1124815"/>
          </a:xfrm>
          <a:prstGeom prst="rect">
            <a:avLst/>
          </a:prstGeom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 H3SE - Модуль TCNT 1.2 - Защита информации и защита перемещения – V2</a:t>
            </a:r>
            <a:endParaRPr lang="ru-RU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ru-RU" sz="1800" b="1" i="0" u="none" cap="none" baseline="0">
                <a:cs typeface="Arial" charset="0"/>
              </a:rPr>
              <a:t>ЗАЩИТИТЬСЯ ОТ ПРОНИКНОВЕНИЯ (ФИЗИЧЕСКАЯ И ИНФОРМАЦИОННАЯ)</a:t>
            </a:r>
            <a:r>
              <a:rPr lang="ru-RU" sz="1800" cap="none">
                <a:cs typeface="Arial" charset="0"/>
              </a:rPr>
              <a:t/>
            </a:r>
            <a:br>
              <a:rPr lang="ru-RU" sz="1800" cap="none">
                <a:cs typeface="Arial" charset="0"/>
              </a:rPr>
            </a:br>
            <a:endParaRPr lang="ru-RU" altLang="fr-FR" sz="1800" cap="none" dirty="0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96975"/>
            <a:ext cx="8218488" cy="4608289"/>
          </a:xfrm>
        </p:spPr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Защитить от доступа в помещения, всегда носить свой бейдж, не открывать дверь незнакомым.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Хранить важные документы и данные, заблокированными, поставить замок на своем компьютере.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Запомнить пароль и не писать его на стикере!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Не использовать почтовый сервер для сообщений, не связанных с профессиональной деятельностью.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Никогда не сообщать конфиденциальную информацию по телефону.  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Остерегаться подозрительной электронной почты, особенно если спрос на конфиденциальную информацию - не нажимать на ссылки или вложения.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Быть сдержанным в публичных разговорах.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ru-RU" sz="1800" b="0" i="0" u="none" baseline="0">
                <a:cs typeface="Arial" charset="0"/>
              </a:rPr>
              <a:t>Ни одна программа защиты не действует без участия всех.</a:t>
            </a:r>
            <a:endParaRPr lang="ru-RU" altLang="fr-FR" sz="1800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DEF13C68-CD68-F642-A63F-C095CA16A931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 H3SE - Модуль TCNT 1.2 - Защита информации и защита перемещения – V2</a:t>
            </a:r>
            <a:endParaRPr lang="ru-RU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D96F9957-8289-6849-BE4F-9F271BF92755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ru-RU" b="1" i="0" u="none" cap="none" baseline="0">
                <a:cs typeface="Arial" charset="0"/>
              </a:rPr>
              <a:t>УРОВНИ КОНФИДЕНЦИАЛЬНОСТИ</a:t>
            </a:r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113"/>
            <a:ext cx="8362950" cy="3311525"/>
          </a:xfrm>
        </p:spPr>
        <p:txBody>
          <a:bodyPr/>
          <a:lstStyle/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ru-RU" b="0" i="0" u="none" baseline="0">
                <a:solidFill>
                  <a:srgbClr val="000000"/>
                </a:solidFill>
                <a:ea typeface="Helvetica" charset="0"/>
                <a:cs typeface="Helvetica" charset="0"/>
              </a:rPr>
              <a:t>Уровень 0: Публичный, напр. пресс-релизы.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ru-RU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ru-RU" b="0" i="0" u="none" baseline="0">
                <a:solidFill>
                  <a:srgbClr val="000000"/>
                </a:solidFill>
                <a:ea typeface="Helvetica" charset="0"/>
                <a:cs typeface="Helvetica" charset="0"/>
              </a:rPr>
              <a:t>Уровень 1: Внутренний, например. Интранет или хранилище данных. 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ru-RU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ru-RU" b="0" i="0" u="none" baseline="0">
                <a:solidFill>
                  <a:srgbClr val="000000"/>
                </a:solidFill>
                <a:ea typeface="Helvetica" charset="0"/>
                <a:cs typeface="Helvetica" charset="0"/>
              </a:rPr>
              <a:t>Уровень 2: Только для некоторых сотрудников, имеющих права (документы, связанные с разведкой, проектом или стратегическими вопросами)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ru-RU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lang="ru-RU" b="0" i="0" u="none" baseline="0">
                <a:solidFill>
                  <a:srgbClr val="000000"/>
                </a:solidFill>
                <a:ea typeface="Helvetica" charset="0"/>
                <a:cs typeface="Helvetica" charset="0"/>
              </a:rPr>
              <a:t>Уровень 3 и 4: нет конкретных примеров, конфиденциальная (3) (количество заявок в тендерах) или секрет (4)!</a:t>
            </a:r>
            <a:endParaRPr lang="ru-RU" altLang="fr-FR" sz="3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/>
            <a:endParaRPr lang="ru-RU" altLang="fr-FR" dirty="0">
              <a:cs typeface="Arial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 H3SE - Модуль TCNT 1.2 - Защита информации и защита перемещения – V2</a:t>
            </a:r>
            <a:endParaRPr lang="ru-RU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ru-RU" b="1" i="0" u="none" cap="none" baseline="0">
                <a:cs typeface="Arial" charset="0"/>
              </a:rPr>
              <a:t>ПРАВИЛА РАБОТЫ С ИНФОРМАЦИЕЙ (1/2)</a:t>
            </a:r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BABBFB6-2A68-8E44-AFF5-7DED8D11C96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9459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052736"/>
            <a:ext cx="6347048" cy="5040312"/>
          </a:xfrm>
        </p:spPr>
        <p:txBody>
          <a:bodyPr/>
          <a:lstStyle/>
          <a:p>
            <a:pPr algn="just" rtl="0">
              <a:spcAft>
                <a:spcPts val="1200"/>
              </a:spcAft>
            </a:pPr>
            <a:r>
              <a:rPr lang="ru-RU" b="0" i="0" u="none" baseline="0" dirty="0">
                <a:cs typeface="Arial" charset="0"/>
              </a:rPr>
              <a:t>Никогда не позволять третьей стороне подключаться к вашему рабочему столу или даже подсоединять съемный носитель. Всегда повторно используйте документ, предоставленный третьей стороной, с помощью вашей собственной флешки USB. </a:t>
            </a:r>
            <a:endParaRPr lang="ru-RU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lang="ru-RU" b="0" i="0" u="none" baseline="0" dirty="0">
                <a:cs typeface="Arial" charset="0"/>
              </a:rPr>
              <a:t>Убедитесь, что конфиденциальная информация размещена в виртуальном сейфе (например, с помощью Security Box). </a:t>
            </a:r>
            <a:endParaRPr lang="ru-RU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lang="ru-RU" b="0" i="0" u="none" baseline="0" dirty="0">
                <a:cs typeface="Arial" charset="0"/>
              </a:rPr>
              <a:t>Убедитесь, что никакая третья сторона не может просматривать экран вашего ноутбука, установив фильтр конфиденциальности на экране.</a:t>
            </a:r>
            <a:endParaRPr lang="ru-RU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lang="ru-RU" b="0" i="0" u="none" baseline="0" dirty="0">
                <a:cs typeface="Arial" charset="0"/>
              </a:rPr>
              <a:t>Печать документов: не оставлять документы на принтере. Для конфиденциальных документов, использовать принтер USB в своем офисе.</a:t>
            </a:r>
            <a:endParaRPr lang="ru-RU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endParaRPr lang="ru-RU" altLang="fr-FR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383293"/>
            <a:ext cx="1890387" cy="9570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556" y="2583822"/>
            <a:ext cx="1067497" cy="11859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005" y="3717156"/>
            <a:ext cx="1061048" cy="10610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393" y="4924965"/>
            <a:ext cx="1727594" cy="1146309"/>
          </a:xfrm>
          <a:prstGeom prst="rect">
            <a:avLst/>
          </a:prstGeom>
        </p:spPr>
      </p:pic>
      <p:sp>
        <p:nvSpPr>
          <p:cNvPr id="10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 H3SE - Модуль TCNT 1.2 - Защита информации и защита перемещения – V2</a:t>
            </a:r>
            <a:endParaRPr lang="ru-RU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ru-RU" b="1" i="0" u="none" cap="none" baseline="0">
                <a:cs typeface="Arial" charset="0"/>
              </a:rPr>
              <a:t>ПРАВИЛА РАБОТЫ С ИНФОРМАЦИЕЙ (2/2)</a:t>
            </a:r>
          </a:p>
        </p:txBody>
      </p:sp>
      <p:sp>
        <p:nvSpPr>
          <p:cNvPr id="2048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F5199DDC-7DD2-2A47-8E8A-217A27A257C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3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980728"/>
            <a:ext cx="6635080" cy="4608512"/>
          </a:xfrm>
        </p:spPr>
        <p:txBody>
          <a:bodyPr/>
          <a:lstStyle/>
          <a:p>
            <a:pPr algn="just" rtl="0"/>
            <a:r>
              <a:rPr lang="ru-RU" b="0" i="0" u="none" baseline="0" dirty="0">
                <a:cs typeface="Arial" charset="0"/>
              </a:rPr>
              <a:t>Социальные сети (Facebook, Twitter, и др.): </a:t>
            </a:r>
            <a:endParaRPr lang="ru-RU" altLang="fr-FR" sz="3200" dirty="0">
              <a:cs typeface="Arial" charset="0"/>
            </a:endParaRPr>
          </a:p>
          <a:p>
            <a:pPr lvl="1" algn="just" rtl="0"/>
            <a:r>
              <a:rPr lang="ru-RU" b="1" i="0" u="none" baseline="0" dirty="0">
                <a:cs typeface="Arial" charset="0"/>
              </a:rPr>
              <a:t>Не делитесь профессиональной информацией, </a:t>
            </a:r>
            <a:r>
              <a:rPr lang="ru-RU" b="0" i="0" u="none" baseline="0" dirty="0">
                <a:cs typeface="Arial" charset="0"/>
              </a:rPr>
              <a:t>которая может быть использована в ущерб Группы.</a:t>
            </a:r>
            <a:r>
              <a:rPr lang="ru-RU" b="1" i="0" u="none" baseline="0" dirty="0">
                <a:cs typeface="Arial" charset="0"/>
              </a:rPr>
              <a:t>  </a:t>
            </a:r>
          </a:p>
          <a:p>
            <a:pPr lvl="1" algn="just" rtl="0"/>
            <a:r>
              <a:rPr lang="ru-RU" b="1" i="0" u="none" baseline="0" dirty="0">
                <a:cs typeface="Arial" charset="0"/>
              </a:rPr>
              <a:t>Используйте здравый смысл и не размещайте информацию, </a:t>
            </a:r>
            <a:r>
              <a:rPr lang="ru-RU" b="0" i="0" u="none" baseline="0" dirty="0">
                <a:cs typeface="Arial" charset="0"/>
              </a:rPr>
              <a:t>которую бы вы не доверили незнакомым на улице... </a:t>
            </a:r>
          </a:p>
          <a:p>
            <a:pPr lvl="1" algn="just" rtl="0">
              <a:buFont typeface="Lucida Grande" charset="0"/>
              <a:buNone/>
            </a:pPr>
            <a:r>
              <a:rPr lang="ru-RU" b="0" i="0" u="none" baseline="0" dirty="0">
                <a:cs typeface="Arial" charset="0"/>
              </a:rPr>
              <a:t> </a:t>
            </a:r>
            <a:endParaRPr lang="ru-RU" altLang="fr-FR" sz="2800" dirty="0">
              <a:cs typeface="Arial" charset="0"/>
            </a:endParaRPr>
          </a:p>
          <a:p>
            <a:pPr algn="just" rtl="0"/>
            <a:r>
              <a:rPr lang="ru-RU" b="0" i="0" u="none" baseline="0" dirty="0">
                <a:cs typeface="Arial" charset="0"/>
              </a:rPr>
              <a:t>Во время перемещения, избегайте транспортировки конфиденциальных данных: делайте предпочтение зашифрованному хранилищу в сети или Total, в качестве альтернативы, на зашифрованной флешке USB, чтобы быть защищенным в любое время: это снижает риск кражи компьютера или копии жесткого диска, в том числе на таможне (юридически в США, Китае, Израиле и т.д.).</a:t>
            </a:r>
            <a:endParaRPr lang="ru-RU" altLang="fr-FR" sz="3200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688" y="1988840"/>
            <a:ext cx="691038" cy="69103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400" y="1999634"/>
            <a:ext cx="839450" cy="6802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26" y="3933056"/>
            <a:ext cx="1803524" cy="1803524"/>
          </a:xfrm>
          <a:prstGeom prst="rect">
            <a:avLst/>
          </a:prstGeom>
        </p:spPr>
      </p:pic>
      <p:sp>
        <p:nvSpPr>
          <p:cNvPr id="9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 H3SE - Модуль TCNT 1.2 - Защита информации и защита перемещения – V2</a:t>
            </a:r>
            <a:endParaRPr lang="ru-RU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641</TotalTime>
  <Words>443</Words>
  <Application>Microsoft Office PowerPoint</Application>
  <PresentationFormat>Affichage à l'écran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fr_total_modele_rouge_fonce</vt:lpstr>
      <vt:lpstr>Защита информации и защита перемещения</vt:lpstr>
      <vt:lpstr>Цели модуля</vt:lpstr>
      <vt:lpstr>Некоторые цифры, касающиеся информационного наследия</vt:lpstr>
      <vt:lpstr>ЗАЩИТИТЬСЯ ОТ ПРОНИКНОВЕНИЯ (ФИЗИЧЕСКАЯ И ИНФОРМАЦИОННАЯ) </vt:lpstr>
      <vt:lpstr>УРОВНИ КОНФИДЕНЦИАЛЬНОСТИ</vt:lpstr>
      <vt:lpstr>ПРАВИЛА РАБОТЫ С ИНФОРМАЦИЕЙ (1/2)</vt:lpstr>
      <vt:lpstr>ПРАВИЛА РАБОТЫ С ИНФОРМАЦИЕЙ (2/2)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50</cp:revision>
  <dcterms:created xsi:type="dcterms:W3CDTF">2015-09-07T13:13:13Z</dcterms:created>
  <dcterms:modified xsi:type="dcterms:W3CDTF">2017-07-04T18:34:33Z</dcterms:modified>
</cp:coreProperties>
</file>