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40"/>
  </p:notesMasterIdLst>
  <p:handoutMasterIdLst>
    <p:handoutMasterId r:id="rId41"/>
  </p:handoutMasterIdLst>
  <p:sldIdLst>
    <p:sldId id="256" r:id="rId2"/>
    <p:sldId id="258" r:id="rId3"/>
    <p:sldId id="266" r:id="rId4"/>
    <p:sldId id="261" r:id="rId5"/>
    <p:sldId id="262" r:id="rId6"/>
    <p:sldId id="260" r:id="rId7"/>
    <p:sldId id="293" r:id="rId8"/>
    <p:sldId id="294" r:id="rId9"/>
    <p:sldId id="263" r:id="rId10"/>
    <p:sldId id="265" r:id="rId11"/>
    <p:sldId id="264" r:id="rId12"/>
    <p:sldId id="269" r:id="rId13"/>
    <p:sldId id="267" r:id="rId14"/>
    <p:sldId id="270" r:id="rId15"/>
    <p:sldId id="271" r:id="rId16"/>
    <p:sldId id="272" r:id="rId17"/>
    <p:sldId id="280" r:id="rId18"/>
    <p:sldId id="295" r:id="rId19"/>
    <p:sldId id="279" r:id="rId20"/>
    <p:sldId id="296" r:id="rId21"/>
    <p:sldId id="273" r:id="rId22"/>
    <p:sldId id="275" r:id="rId23"/>
    <p:sldId id="274" r:id="rId24"/>
    <p:sldId id="276" r:id="rId25"/>
    <p:sldId id="277" r:id="rId26"/>
    <p:sldId id="278" r:id="rId27"/>
    <p:sldId id="281" r:id="rId28"/>
    <p:sldId id="282" r:id="rId29"/>
    <p:sldId id="284" r:id="rId30"/>
    <p:sldId id="285" r:id="rId31"/>
    <p:sldId id="286" r:id="rId32"/>
    <p:sldId id="287" r:id="rId33"/>
    <p:sldId id="297" r:id="rId34"/>
    <p:sldId id="288" r:id="rId35"/>
    <p:sldId id="289" r:id="rId36"/>
    <p:sldId id="290" r:id="rId37"/>
    <p:sldId id="291" r:id="rId38"/>
    <p:sldId id="292" r:id="rId39"/>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 xmlns:p15="http://schemas.microsoft.com/office/powerpoint/2012/main">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nt Martin" initials="V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2B0B"/>
    <a:srgbClr val="3876AF"/>
    <a:srgbClr val="133C75"/>
    <a:srgbClr val="7ABFC0"/>
    <a:srgbClr val="CAEBEA"/>
    <a:srgbClr val="55DD61"/>
    <a:srgbClr val="3AAFC3"/>
    <a:srgbClr val="FFA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0" autoAdjust="0"/>
    <p:restoredTop sz="94918" autoAdjust="0"/>
  </p:normalViewPr>
  <p:slideViewPr>
    <p:cSldViewPr snapToObjects="1">
      <p:cViewPr>
        <p:scale>
          <a:sx n="90" d="100"/>
          <a:sy n="90" d="100"/>
        </p:scale>
        <p:origin x="-2148" y="-474"/>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058452F3-B184-B24D-9347-CD7EFE89F03D}" type="datetimeFigureOut">
              <a:rPr lang="fr-FR" altLang="fr-FR"/>
              <a:pPr/>
              <a:t>23/06/2017</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F794C195-0D55-594A-A35D-BB7E7D16DFC5}" type="slidenum">
              <a:rPr lang="fr-FR" altLang="fr-FR"/>
              <a:pPr/>
              <a:t>‹N°›</a:t>
            </a:fld>
            <a:endParaRPr lang="fr-FR" altLang="fr-FR"/>
          </a:p>
        </p:txBody>
      </p:sp>
    </p:spTree>
    <p:extLst>
      <p:ext uri="{BB962C8B-B14F-4D97-AF65-F5344CB8AC3E}">
        <p14:creationId xmlns:p14="http://schemas.microsoft.com/office/powerpoint/2010/main" val="5188704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F6AA4357-725A-534D-BC47-B1196B6D6207}" type="datetimeFigureOut">
              <a:rPr lang="fr-FR" altLang="fr-FR"/>
              <a:pPr/>
              <a:t>23/06/2017</a:t>
            </a:fld>
            <a:endParaRPr lang="fr-FR"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73DCA9AD-7BBE-484A-AA4E-840189C18E25}" type="slidenum">
              <a:rPr lang="fr-FR" altLang="fr-FR"/>
              <a:pPr/>
              <a:t>‹N°›</a:t>
            </a:fld>
            <a:endParaRPr lang="fr-FR" altLang="fr-FR"/>
          </a:p>
        </p:txBody>
      </p:sp>
    </p:spTree>
    <p:extLst>
      <p:ext uri="{BB962C8B-B14F-4D97-AF65-F5344CB8AC3E}">
        <p14:creationId xmlns:p14="http://schemas.microsoft.com/office/powerpoint/2010/main" val="168842552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lgn="l" rtl="0" eaLnBrk="1" hangingPunct="1"/>
            <a:endParaRPr lang="es" altLang="fr-FR"/>
          </a:p>
        </p:txBody>
      </p:sp>
      <p:sp>
        <p:nvSpPr>
          <p:cNvPr id="1638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fld id="{5987F871-6E0F-E54B-A23B-0EC24624AF18}" type="slidenum">
              <a:rPr>
                <a:latin typeface="Calibri" charset="0"/>
              </a:rPr>
              <a:pPr/>
              <a:t>2</a:t>
            </a:fld>
            <a:endParaRPr lang="es" altLang="fr-FR">
              <a:latin typeface="Calibri" charset="0"/>
            </a:endParaRPr>
          </a:p>
        </p:txBody>
      </p:sp>
    </p:spTree>
    <p:extLst>
      <p:ext uri="{BB962C8B-B14F-4D97-AF65-F5344CB8AC3E}">
        <p14:creationId xmlns:p14="http://schemas.microsoft.com/office/powerpoint/2010/main" val="1871374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6</a:t>
            </a:fld>
            <a:endParaRPr lang="es" altLang="fr-FR"/>
          </a:p>
        </p:txBody>
      </p:sp>
    </p:spTree>
    <p:extLst>
      <p:ext uri="{BB962C8B-B14F-4D97-AF65-F5344CB8AC3E}">
        <p14:creationId xmlns:p14="http://schemas.microsoft.com/office/powerpoint/2010/main" val="1729999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es" sz="1200" b="0" i="0" u="none" kern="1200" baseline="0">
                <a:solidFill>
                  <a:schemeClr val="tx1"/>
                </a:solidFill>
                <a:effectLst/>
                <a:latin typeface="+mn-lt"/>
                <a:ea typeface="+mn-ea"/>
                <a:cs typeface="+mn-cs"/>
              </a:rPr>
              <a:t>Nuestros sentidos se pueden ver alterados por un conjunto de interferencias, siendo las más comunes: </a:t>
            </a:r>
          </a:p>
          <a:p>
            <a:pPr marL="171450" lvl="0" indent="-171450" algn="l" rtl="0">
              <a:buFont typeface="Arial" charset="0"/>
              <a:buChar char="•"/>
            </a:pPr>
            <a:r>
              <a:rPr lang="es" sz="1200" b="0" i="0" u="none" kern="1200" baseline="0">
                <a:solidFill>
                  <a:schemeClr val="tx1"/>
                </a:solidFill>
                <a:effectLst/>
                <a:latin typeface="+mn-lt"/>
                <a:ea typeface="+mn-ea"/>
                <a:cs typeface="+mn-cs"/>
              </a:rPr>
              <a:t>La costumbre, nos acostumbramos a una situación de riesgo cuando es recurrente, termina siendo normal y ya no se le presta atención.</a:t>
            </a:r>
          </a:p>
          <a:p>
            <a:pPr marL="171450" lvl="0" indent="-171450" algn="l" rtl="0">
              <a:buFont typeface="Arial" charset="0"/>
              <a:buChar char="•"/>
            </a:pPr>
            <a:r>
              <a:rPr lang="es" sz="1200" b="0" i="0" u="none" kern="1200" baseline="0">
                <a:solidFill>
                  <a:schemeClr val="tx1"/>
                </a:solidFill>
                <a:effectLst/>
                <a:latin typeface="+mn-lt"/>
                <a:ea typeface="+mn-ea"/>
                <a:cs typeface="+mn-cs"/>
              </a:rPr>
              <a:t>La distracción, por ejemplo, cuando no se pone atención a lo que se está haciendo porque estamos distraídos por algo que ha ocurrido cerca de nosotros (martillazo en el dedo). O, por el contrario, cuando estamos concentrados en una tarea que nos impide ver lo que nos rodea.</a:t>
            </a:r>
          </a:p>
          <a:p>
            <a:pPr marL="171450" lvl="0" indent="-171450" algn="l" rtl="0">
              <a:buFont typeface="Arial" charset="0"/>
              <a:buChar char="•"/>
            </a:pPr>
            <a:r>
              <a:rPr lang="es" sz="1200" b="0" i="0" u="none" kern="1200" baseline="0">
                <a:solidFill>
                  <a:schemeClr val="tx1"/>
                </a:solidFill>
                <a:effectLst/>
                <a:latin typeface="+mn-lt"/>
                <a:ea typeface="+mn-ea"/>
                <a:cs typeface="+mn-cs"/>
              </a:rPr>
              <a:t>La saturación, cuando hay demasiada información que tratar y nuestro cerebro ya no es capaz de seguir el ritmo.</a:t>
            </a:r>
          </a:p>
          <a:p>
            <a:pPr marL="171450" indent="-171450" algn="l" rtl="0">
              <a:buFont typeface="Arial" charset="0"/>
              <a:buChar char="•"/>
            </a:pPr>
            <a:r>
              <a:rPr lang="es" sz="1200" b="0" i="0" u="none" kern="1200" baseline="0">
                <a:solidFill>
                  <a:schemeClr val="tx1"/>
                </a:solidFill>
                <a:effectLst/>
                <a:latin typeface="+mn-lt"/>
                <a:ea typeface="+mn-ea"/>
                <a:cs typeface="+mn-cs"/>
              </a:rPr>
              <a:t>El estrés crea una reacción fisiológica que tiene tendencia a encerrarnos en nuestros sentimientos y volvernos susceptibles a lo que nos rodea.</a:t>
            </a:r>
            <a:r>
              <a:rPr lang="es" b="0" i="0" u="none" baseline="0">
                <a:effectLst/>
              </a:rPr>
              <a:t> </a:t>
            </a:r>
            <a:endParaRPr lang="es" dirty="0"/>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11</a:t>
            </a:fld>
            <a:endParaRPr lang="es" altLang="fr-FR"/>
          </a:p>
        </p:txBody>
      </p:sp>
    </p:spTree>
    <p:extLst>
      <p:ext uri="{BB962C8B-B14F-4D97-AF65-F5344CB8AC3E}">
        <p14:creationId xmlns:p14="http://schemas.microsoft.com/office/powerpoint/2010/main" val="1549853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es" sz="1200" b="0" i="0" u="none" kern="1200" baseline="0">
                <a:solidFill>
                  <a:schemeClr val="tx1"/>
                </a:solidFill>
                <a:effectLst/>
                <a:latin typeface="+mn-lt"/>
                <a:ea typeface="+mn-ea"/>
                <a:cs typeface="+mn-cs"/>
              </a:rPr>
              <a:t>Una señal débil es algo que ven, pero que no perciben directamente como algo que tenga consecuencias potenciales. </a:t>
            </a:r>
          </a:p>
          <a:p>
            <a:pPr algn="l" rtl="0"/>
            <a:r>
              <a:rPr lang="es" sz="1200" b="0" i="0" u="none" kern="1200" baseline="0">
                <a:solidFill>
                  <a:schemeClr val="tx1"/>
                </a:solidFill>
                <a:effectLst/>
                <a:latin typeface="+mn-lt"/>
                <a:ea typeface="+mn-ea"/>
                <a:cs typeface="+mn-cs"/>
              </a:rPr>
              <a:t>Seguramente ya habrán pensado tras un suceso crucial: «¡Sí que me había percatado de algo, pero, en ese momento, no me hizo reaccionar!». En ese momento percibieron una o más señales débiles, pero no las analizaron, no se tuvo en cuenta la acción que vino después.</a:t>
            </a:r>
          </a:p>
          <a:p>
            <a:pPr algn="l" rtl="0"/>
            <a:r>
              <a:rPr lang="es" sz="1200" b="0" i="0" u="none" kern="1200" baseline="0">
                <a:solidFill>
                  <a:schemeClr val="tx1"/>
                </a:solidFill>
                <a:effectLst/>
                <a:latin typeface="+mn-lt"/>
                <a:ea typeface="+mn-ea"/>
                <a:cs typeface="+mn-cs"/>
              </a:rPr>
              <a:t> </a:t>
            </a:r>
          </a:p>
          <a:p>
            <a:pPr algn="l" rtl="0"/>
            <a:r>
              <a:rPr lang="es" sz="1200" b="0" i="0" u="none" kern="1200" baseline="0">
                <a:solidFill>
                  <a:schemeClr val="tx1"/>
                </a:solidFill>
                <a:effectLst/>
                <a:latin typeface="+mn-lt"/>
                <a:ea typeface="+mn-ea"/>
                <a:cs typeface="+mn-cs"/>
              </a:rPr>
              <a:t>Las señales débiles son más fáciles de detectar cuando no se está implicado (durante visitas, auditorías, etc.), pero el desafío es identificarlas en sus propias actividades: la concentración en la tarea que está realizando, el cansancio, el estrés… son tantos los factores que nos impiden analizar la situación correctamente. </a:t>
            </a:r>
            <a:endParaRPr lang="e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14</a:t>
            </a:fld>
            <a:endParaRPr lang="es" altLang="fr-FR"/>
          </a:p>
        </p:txBody>
      </p:sp>
    </p:spTree>
    <p:extLst>
      <p:ext uri="{BB962C8B-B14F-4D97-AF65-F5344CB8AC3E}">
        <p14:creationId xmlns:p14="http://schemas.microsoft.com/office/powerpoint/2010/main" val="1563762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s" sz="1200" b="0" i="0" u="none" kern="1200" baseline="0">
                <a:solidFill>
                  <a:schemeClr val="tx1"/>
                </a:solidFill>
                <a:effectLst/>
                <a:latin typeface="+mn-lt"/>
                <a:ea typeface="+mn-ea"/>
                <a:cs typeface="+mn-cs"/>
              </a:rPr>
              <a:t>Estas conclusiones que sacamos por experiencia y de manera innata, son útiles para una parte de las acciones que realizamos, son reflejos que nos permiten solucionar los problemas simples del día a día rápidamente. Pero en situaciones complejas, son fuentes de error, en particular, cuando conviene evaluar la situación (recopilar los hechos).</a:t>
            </a:r>
          </a:p>
          <a:p>
            <a:endParaRPr lang="es" dirty="0"/>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19</a:t>
            </a:fld>
            <a:endParaRPr lang="es" altLang="fr-FR"/>
          </a:p>
        </p:txBody>
      </p:sp>
    </p:spTree>
    <p:extLst>
      <p:ext uri="{BB962C8B-B14F-4D97-AF65-F5344CB8AC3E}">
        <p14:creationId xmlns:p14="http://schemas.microsoft.com/office/powerpoint/2010/main" val="65088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es" b="0" i="0" u="none" baseline="0"/>
              <a:t>Además de la búsqueda de las consecuencias inmediatas, ciertas y positivas, otros factores pueden llevarnos a asumir riesgos, la asunción de riesgo hasta puede ser reconocida socialmente en caso de éxito.</a:t>
            </a:r>
            <a:endParaRPr lang="es" dirty="0"/>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23</a:t>
            </a:fld>
            <a:endParaRPr lang="es" altLang="fr-FR"/>
          </a:p>
        </p:txBody>
      </p:sp>
    </p:spTree>
    <p:extLst>
      <p:ext uri="{BB962C8B-B14F-4D97-AF65-F5344CB8AC3E}">
        <p14:creationId xmlns:p14="http://schemas.microsoft.com/office/powerpoint/2010/main" val="167085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es" b="0" i="0" u="none" baseline="0"/>
              <a:t>El entorno en el que los dos actores de la comunicación se encuentran puede tener un efecto en la comprensión del mensaje. (Se puede recordar el ejemplo del vuelo Air France visto justo antes).</a:t>
            </a:r>
            <a:endParaRPr lang="es" dirty="0"/>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30</a:t>
            </a:fld>
            <a:endParaRPr lang="es" altLang="fr-FR"/>
          </a:p>
        </p:txBody>
      </p:sp>
    </p:spTree>
    <p:extLst>
      <p:ext uri="{BB962C8B-B14F-4D97-AF65-F5344CB8AC3E}">
        <p14:creationId xmlns:p14="http://schemas.microsoft.com/office/powerpoint/2010/main" val="1092556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es" b="0" i="0" u="none" baseline="0"/>
              <a:t>La metacomunicación es una información suplementaria si comparamos con las palabras por sí solas.</a:t>
            </a:r>
          </a:p>
          <a:p>
            <a:pPr marL="0" marR="0" indent="0" algn="l" defTabSz="457200" rtl="0" eaLnBrk="0" fontAlgn="base" latinLnBrk="0" hangingPunct="0">
              <a:lnSpc>
                <a:spcPct val="100000"/>
              </a:lnSpc>
              <a:spcBef>
                <a:spcPct val="30000"/>
              </a:spcBef>
              <a:spcAft>
                <a:spcPct val="0"/>
              </a:spcAft>
              <a:buClrTx/>
              <a:buSzTx/>
              <a:buFontTx/>
              <a:buNone/>
              <a:tabLst/>
              <a:defRPr/>
            </a:pPr>
            <a:r>
              <a:rPr lang="es" sz="1200" b="0" i="0" u="none" kern="1200" baseline="0">
                <a:solidFill>
                  <a:schemeClr val="tx1"/>
                </a:solidFill>
                <a:effectLst/>
                <a:latin typeface="+mn-lt"/>
                <a:ea typeface="+mn-ea"/>
                <a:cs typeface="+mn-cs"/>
              </a:rPr>
              <a:t>Permite que el mensaje que se quiere transmitir tenga contexto, para que sea eficaz, hay que asegurarse de que el interlocutor les vea. Es una de las razones por las cuales, para los mensajes importantes, es siempre preferible comunicarse cara a cara en vez de por correo electrónico o teléfono.</a:t>
            </a:r>
          </a:p>
          <a:p>
            <a:endParaRPr lang="es" dirty="0"/>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31</a:t>
            </a:fld>
            <a:endParaRPr lang="es" altLang="fr-FR"/>
          </a:p>
        </p:txBody>
      </p:sp>
    </p:spTree>
    <p:extLst>
      <p:ext uri="{BB962C8B-B14F-4D97-AF65-F5344CB8AC3E}">
        <p14:creationId xmlns:p14="http://schemas.microsoft.com/office/powerpoint/2010/main" val="919911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 dirty="0"/>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33</a:t>
            </a:fld>
            <a:endParaRPr lang="es" altLang="fr-FR"/>
          </a:p>
        </p:txBody>
      </p:sp>
    </p:spTree>
    <p:extLst>
      <p:ext uri="{BB962C8B-B14F-4D97-AF65-F5344CB8AC3E}">
        <p14:creationId xmlns:p14="http://schemas.microsoft.com/office/powerpoint/2010/main" val="8393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Rectangle 3"/>
          <p:cNvSpPr/>
          <p:nvPr userDrawn="1"/>
        </p:nvSpPr>
        <p:spPr>
          <a:xfrm>
            <a:off x="-3175" y="0"/>
            <a:ext cx="914717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6" name="Rectangle 5"/>
          <p:cNvSpPr/>
          <p:nvPr userDrawn="1"/>
        </p:nvSpPr>
        <p:spPr>
          <a:xfrm>
            <a:off x="0" y="6750050"/>
            <a:ext cx="9144000" cy="10795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pic>
        <p:nvPicPr>
          <p:cNvPr id="7" name="Image 13" descr="TOTAL_bandeau_01_haut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74650"/>
            <a:ext cx="59785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4"/>
          <p:cNvSpPr>
            <a:spLocks noGrp="1"/>
          </p:cNvSpPr>
          <p:nvPr>
            <p:ph type="title"/>
          </p:nvPr>
        </p:nvSpPr>
        <p:spPr>
          <a:xfrm>
            <a:off x="1188000" y="2106000"/>
            <a:ext cx="7276629" cy="1487487"/>
          </a:xfrm>
        </p:spPr>
        <p:txBody>
          <a:bodyPr lIns="0" rIns="0" anchor="b"/>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smtClean="0"/>
              <a:t>Cliquez pour modifier les styles du texte du masque</a:t>
            </a:r>
          </a:p>
        </p:txBody>
      </p:sp>
    </p:spTree>
    <p:extLst>
      <p:ext uri="{BB962C8B-B14F-4D97-AF65-F5344CB8AC3E}">
        <p14:creationId xmlns:p14="http://schemas.microsoft.com/office/powerpoint/2010/main" val="69904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2" name="Espace réservé du pied de page 2"/>
          <p:cNvSpPr>
            <a:spLocks noGrp="1"/>
          </p:cNvSpPr>
          <p:nvPr>
            <p:ph type="ftr" sz="quarter" idx="10"/>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3" name="Espace réservé du numéro de diapositive 3"/>
          <p:cNvSpPr>
            <a:spLocks noGrp="1"/>
          </p:cNvSpPr>
          <p:nvPr>
            <p:ph type="sldNum" sz="quarter" idx="11"/>
          </p:nvPr>
        </p:nvSpPr>
        <p:spPr/>
        <p:txBody>
          <a:bodyPr/>
          <a:lstStyle>
            <a:lvl1pPr>
              <a:defRPr/>
            </a:lvl1pPr>
          </a:lstStyle>
          <a:p>
            <a:fld id="{4EBACD1F-17D0-D44C-9ABD-5458E5043F70}" type="slidenum">
              <a:rPr lang="fr-FR" altLang="fr-FR"/>
              <a:pPr/>
              <a:t>‹N°›</a:t>
            </a:fld>
            <a:endParaRPr lang="fr-FR" altLang="fr-FR"/>
          </a:p>
        </p:txBody>
      </p:sp>
    </p:spTree>
    <p:extLst>
      <p:ext uri="{BB962C8B-B14F-4D97-AF65-F5344CB8AC3E}">
        <p14:creationId xmlns:p14="http://schemas.microsoft.com/office/powerpoint/2010/main" val="2009211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pied de page 2"/>
          <p:cNvSpPr>
            <a:spLocks noGrp="1"/>
          </p:cNvSpPr>
          <p:nvPr>
            <p:ph type="ftr" sz="quarter" idx="13"/>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5" name="Espace réservé du numéro de diapositive 3"/>
          <p:cNvSpPr>
            <a:spLocks noGrp="1"/>
          </p:cNvSpPr>
          <p:nvPr>
            <p:ph type="sldNum" sz="quarter" idx="14"/>
          </p:nvPr>
        </p:nvSpPr>
        <p:spPr/>
        <p:txBody>
          <a:bodyPr/>
          <a:lstStyle>
            <a:lvl1pPr>
              <a:defRPr/>
            </a:lvl1pPr>
          </a:lstStyle>
          <a:p>
            <a:fld id="{757FAC7F-35F1-4545-955D-AC0E4B400912}" type="slidenum">
              <a:rPr lang="fr-FR" altLang="fr-FR"/>
              <a:pPr/>
              <a:t>‹N°›</a:t>
            </a:fld>
            <a:endParaRPr lang="fr-FR" altLang="fr-FR"/>
          </a:p>
        </p:txBody>
      </p:sp>
    </p:spTree>
    <p:extLst>
      <p:ext uri="{BB962C8B-B14F-4D97-AF65-F5344CB8AC3E}">
        <p14:creationId xmlns:p14="http://schemas.microsoft.com/office/powerpoint/2010/main" val="21424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3" name="Rectangle 2"/>
          <p:cNvSpPr/>
          <p:nvPr userDrawn="1"/>
        </p:nvSpPr>
        <p:spPr>
          <a:xfrm>
            <a:off x="8928100" y="0"/>
            <a:ext cx="2159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sp>
        <p:nvSpPr>
          <p:cNvPr id="2" name="Titre 1"/>
          <p:cNvSpPr>
            <a:spLocks noGrp="1"/>
          </p:cNvSpPr>
          <p:nvPr>
            <p:ph type="title"/>
          </p:nvPr>
        </p:nvSpPr>
        <p:spPr>
          <a:xfrm>
            <a:off x="722313" y="2493952"/>
            <a:ext cx="7772400" cy="1362075"/>
          </a:xfrm>
        </p:spPr>
        <p:txBody>
          <a:bodyPr anchor="ct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4" name="Espace réservé du pied de page 4"/>
          <p:cNvSpPr>
            <a:spLocks noGrp="1"/>
          </p:cNvSpPr>
          <p:nvPr>
            <p:ph type="ftr" sz="quarter" idx="10"/>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5" name="Espace réservé du numéro de diapositive 5"/>
          <p:cNvSpPr>
            <a:spLocks noGrp="1"/>
          </p:cNvSpPr>
          <p:nvPr>
            <p:ph type="sldNum" sz="quarter" idx="11"/>
          </p:nvPr>
        </p:nvSpPr>
        <p:spPr/>
        <p:txBody>
          <a:bodyPr/>
          <a:lstStyle>
            <a:lvl1pPr>
              <a:defRPr/>
            </a:lvl1pPr>
          </a:lstStyle>
          <a:p>
            <a:fld id="{A2790189-416C-E549-83DE-8B3BF5286D36}" type="slidenum">
              <a:rPr lang="fr-FR" altLang="fr-FR"/>
              <a:pPr/>
              <a:t>‹N°›</a:t>
            </a:fld>
            <a:endParaRPr lang="fr-FR" altLang="fr-FR"/>
          </a:p>
        </p:txBody>
      </p:sp>
    </p:spTree>
    <p:extLst>
      <p:ext uri="{BB962C8B-B14F-4D97-AF65-F5344CB8AC3E}">
        <p14:creationId xmlns:p14="http://schemas.microsoft.com/office/powerpoint/2010/main" val="1955540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5" name="Espace réservé du pied de page 5"/>
          <p:cNvSpPr>
            <a:spLocks noGrp="1"/>
          </p:cNvSpPr>
          <p:nvPr>
            <p:ph type="ftr" sz="quarter" idx="10"/>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6" name="Espace réservé du numéro de diapositive 6"/>
          <p:cNvSpPr>
            <a:spLocks noGrp="1"/>
          </p:cNvSpPr>
          <p:nvPr>
            <p:ph type="sldNum" sz="quarter" idx="11"/>
          </p:nvPr>
        </p:nvSpPr>
        <p:spPr/>
        <p:txBody>
          <a:bodyPr/>
          <a:lstStyle>
            <a:lvl1pPr>
              <a:defRPr/>
            </a:lvl1pPr>
          </a:lstStyle>
          <a:p>
            <a:fld id="{834EA62F-83BB-1849-8168-91EB5A895F9D}" type="slidenum">
              <a:rPr lang="fr-FR" altLang="fr-FR"/>
              <a:pPr/>
              <a:t>‹N°›</a:t>
            </a:fld>
            <a:endParaRPr lang="fr-FR" altLang="fr-FR"/>
          </a:p>
        </p:txBody>
      </p:sp>
    </p:spTree>
    <p:extLst>
      <p:ext uri="{BB962C8B-B14F-4D97-AF65-F5344CB8AC3E}">
        <p14:creationId xmlns:p14="http://schemas.microsoft.com/office/powerpoint/2010/main" val="168217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695600"/>
            <a:ext cx="8218800" cy="42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8"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9" name="Espace réservé du numéro de diapositive 5"/>
          <p:cNvSpPr>
            <a:spLocks noGrp="1"/>
          </p:cNvSpPr>
          <p:nvPr>
            <p:ph type="sldNum" sz="quarter" idx="16"/>
          </p:nvPr>
        </p:nvSpPr>
        <p:spPr/>
        <p:txBody>
          <a:bodyPr/>
          <a:lstStyle>
            <a:lvl1pPr>
              <a:defRPr/>
            </a:lvl1pPr>
          </a:lstStyle>
          <a:p>
            <a:fld id="{717431EA-86AC-E446-939D-13E5E3082C5F}" type="slidenum">
              <a:rPr lang="fr-FR" altLang="fr-FR"/>
              <a:pPr/>
              <a:t>‹N°›</a:t>
            </a:fld>
            <a:endParaRPr lang="fr-FR" altLang="fr-FR"/>
          </a:p>
        </p:txBody>
      </p:sp>
    </p:spTree>
    <p:extLst>
      <p:ext uri="{BB962C8B-B14F-4D97-AF65-F5344CB8AC3E}">
        <p14:creationId xmlns:p14="http://schemas.microsoft.com/office/powerpoint/2010/main" val="65176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972000"/>
            <a:ext cx="8218800" cy="2484000"/>
          </a:xfrm>
          <a:prstGeom prst="rect">
            <a:avLst/>
          </a:prstGeom>
        </p:spPr>
        <p:txBody>
          <a:bodyPr/>
          <a:lstStyle>
            <a:lvl1pPr>
              <a:defRPr/>
            </a:lvl1pPr>
          </a:lstStyle>
          <a:p>
            <a:pPr lvl="0"/>
            <a:r>
              <a:rPr lang="fr-FR" smtClean="0"/>
              <a:t>Cliquez pour modifier les styles du texte du masque</a:t>
            </a:r>
          </a:p>
        </p:txBody>
      </p:sp>
      <p:sp>
        <p:nvSpPr>
          <p:cNvPr id="8" name="Espace réservé du contenu 2"/>
          <p:cNvSpPr>
            <a:spLocks noGrp="1"/>
          </p:cNvSpPr>
          <p:nvPr>
            <p:ph idx="13"/>
          </p:nvPr>
        </p:nvSpPr>
        <p:spPr>
          <a:xfrm>
            <a:off x="457200" y="3510000"/>
            <a:ext cx="8218800" cy="24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9" name="Espace réservé du numéro de diapositive 5"/>
          <p:cNvSpPr>
            <a:spLocks noGrp="1"/>
          </p:cNvSpPr>
          <p:nvPr>
            <p:ph type="sldNum" sz="quarter" idx="16"/>
          </p:nvPr>
        </p:nvSpPr>
        <p:spPr/>
        <p:txBody>
          <a:bodyPr/>
          <a:lstStyle>
            <a:lvl1pPr>
              <a:defRPr/>
            </a:lvl1pPr>
          </a:lstStyle>
          <a:p>
            <a:fld id="{7B51B9C6-944E-254E-8C18-D906B973B824}" type="slidenum">
              <a:rPr lang="fr-FR" altLang="fr-FR"/>
              <a:pPr/>
              <a:t>‹N°›</a:t>
            </a:fld>
            <a:endParaRPr lang="fr-FR" altLang="fr-FR"/>
          </a:p>
        </p:txBody>
      </p:sp>
    </p:spTree>
    <p:extLst>
      <p:ext uri="{BB962C8B-B14F-4D97-AF65-F5344CB8AC3E}">
        <p14:creationId xmlns:p14="http://schemas.microsoft.com/office/powerpoint/2010/main" val="209594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767600"/>
            <a:ext cx="8218800" cy="4248000"/>
          </a:xfrm>
          <a:prstGeom prst="rect">
            <a:avLst/>
          </a:prstGeom>
        </p:spPr>
        <p:txBody>
          <a:bodyPr/>
          <a:lstStyle>
            <a:lvl1pPr>
              <a:defRPr/>
            </a:lvl1pPr>
          </a:lstStyle>
          <a:p>
            <a:pPr lvl="0"/>
            <a:r>
              <a:rPr lang="fr-FR" smtClean="0"/>
              <a:t>Cliquez pour modifier les styles du texte du masque</a:t>
            </a:r>
          </a:p>
        </p:txBody>
      </p:sp>
      <p:sp>
        <p:nvSpPr>
          <p:cNvPr id="8"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9" name="Espace réservé du numéro de diapositive 5"/>
          <p:cNvSpPr>
            <a:spLocks noGrp="1"/>
          </p:cNvSpPr>
          <p:nvPr>
            <p:ph type="sldNum" sz="quarter" idx="16"/>
          </p:nvPr>
        </p:nvSpPr>
        <p:spPr/>
        <p:txBody>
          <a:bodyPr/>
          <a:lstStyle>
            <a:lvl1pPr>
              <a:defRPr/>
            </a:lvl1pPr>
          </a:lstStyle>
          <a:p>
            <a:fld id="{6E55F1A9-B3F6-C24D-A480-B8A43E78BEA5}" type="slidenum">
              <a:rPr lang="fr-FR" altLang="fr-FR"/>
              <a:pPr/>
              <a:t>‹N°›</a:t>
            </a:fld>
            <a:endParaRPr lang="fr-FR" altLang="fr-FR"/>
          </a:p>
        </p:txBody>
      </p:sp>
    </p:spTree>
    <p:extLst>
      <p:ext uri="{BB962C8B-B14F-4D97-AF65-F5344CB8AC3E}">
        <p14:creationId xmlns:p14="http://schemas.microsoft.com/office/powerpoint/2010/main" val="1305604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125538"/>
            <a:ext cx="8218488" cy="4896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5" name="Espace réservé du pied de page 4"/>
          <p:cNvSpPr>
            <a:spLocks noGrp="1"/>
          </p:cNvSpPr>
          <p:nvPr>
            <p:ph type="ftr" sz="quarter" idx="15"/>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6" name="Espace réservé du numéro de diapositive 5"/>
          <p:cNvSpPr>
            <a:spLocks noGrp="1"/>
          </p:cNvSpPr>
          <p:nvPr>
            <p:ph type="sldNum" sz="quarter" idx="16"/>
          </p:nvPr>
        </p:nvSpPr>
        <p:spPr/>
        <p:txBody>
          <a:bodyPr/>
          <a:lstStyle>
            <a:lvl1pPr>
              <a:defRPr/>
            </a:lvl1pPr>
          </a:lstStyle>
          <a:p>
            <a:fld id="{EAD0FAB3-6634-7C44-82E8-F2CAE2B0DDC4}" type="slidenum">
              <a:rPr lang="fr-FR" altLang="fr-FR"/>
              <a:pPr/>
              <a:t>‹N°›</a:t>
            </a:fld>
            <a:endParaRPr lang="fr-FR" altLang="fr-FR"/>
          </a:p>
        </p:txBody>
      </p:sp>
    </p:spTree>
    <p:extLst>
      <p:ext uri="{BB962C8B-B14F-4D97-AF65-F5344CB8AC3E}">
        <p14:creationId xmlns:p14="http://schemas.microsoft.com/office/powerpoint/2010/main" val="302590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pied de page 4"/>
          <p:cNvSpPr>
            <a:spLocks noGrp="1"/>
          </p:cNvSpPr>
          <p:nvPr>
            <p:ph type="ftr" sz="quarter" idx="10"/>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4" name="Espace réservé du numéro de diapositive 5"/>
          <p:cNvSpPr>
            <a:spLocks noGrp="1"/>
          </p:cNvSpPr>
          <p:nvPr>
            <p:ph type="sldNum" sz="quarter" idx="11"/>
          </p:nvPr>
        </p:nvSpPr>
        <p:spPr/>
        <p:txBody>
          <a:bodyPr/>
          <a:lstStyle>
            <a:lvl1pPr>
              <a:defRPr/>
            </a:lvl1pPr>
          </a:lstStyle>
          <a:p>
            <a:fld id="{E031B95C-2366-9044-B55E-DF1E56A5A3A5}" type="slidenum">
              <a:rPr lang="fr-FR" altLang="fr-FR"/>
              <a:pPr/>
              <a:t>‹N°›</a:t>
            </a:fld>
            <a:endParaRPr lang="fr-FR" altLang="fr-FR"/>
          </a:p>
        </p:txBody>
      </p:sp>
    </p:spTree>
    <p:extLst>
      <p:ext uri="{BB962C8B-B14F-4D97-AF65-F5344CB8AC3E}">
        <p14:creationId xmlns:p14="http://schemas.microsoft.com/office/powerpoint/2010/main" val="39302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3"/>
            <a:ext cx="5562600" cy="365125"/>
          </a:xfrm>
          <a:prstGeom prst="rect">
            <a:avLst/>
          </a:prstGeom>
        </p:spPr>
        <p:txBody>
          <a:bodyPr vert="horz" lIns="0" tIns="45720" rIns="91440" bIns="45720" rtlCol="0" anchor="ctr"/>
          <a:lstStyle>
            <a:lvl1pPr algn="l" eaLnBrk="1" fontAlgn="auto" hangingPunct="1">
              <a:spcBef>
                <a:spcPts val="0"/>
              </a:spcBef>
              <a:spcAft>
                <a:spcPts val="0"/>
              </a:spcAft>
              <a:defRPr sz="900">
                <a:solidFill>
                  <a:prstClr val="black"/>
                </a:solidFill>
                <a:latin typeface="+mn-lt"/>
                <a:ea typeface="+mn-ea"/>
                <a:cs typeface="Helvetica"/>
              </a:defRPr>
            </a:lvl1pPr>
          </a:lstStyle>
          <a:p>
            <a:pPr>
              <a:defRPr/>
            </a:pPr>
            <a:r>
              <a:rPr lang="fr-FR" smtClean="0"/>
              <a:t>Kit intégration H3SE - TCT 4.1 – Facteurs Humains, Signaux faibles et Communication – V0.1</a:t>
            </a:r>
            <a:endParaRPr lang="fr-FR"/>
          </a:p>
        </p:txBody>
      </p:sp>
      <p:sp>
        <p:nvSpPr>
          <p:cNvPr id="6" name="Espace réservé du numéro de diapositive 5"/>
          <p:cNvSpPr>
            <a:spLocks noGrp="1"/>
          </p:cNvSpPr>
          <p:nvPr>
            <p:ph type="sldNum" sz="quarter" idx="4"/>
          </p:nvPr>
        </p:nvSpPr>
        <p:spPr>
          <a:xfrm>
            <a:off x="6553200" y="6411913"/>
            <a:ext cx="72548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Helvetica" charset="0"/>
                <a:cs typeface="Helvetica" charset="0"/>
              </a:defRPr>
            </a:lvl1pPr>
          </a:lstStyle>
          <a:p>
            <a:fld id="{A8094584-D55C-694C-A139-3EC38BD43198}" type="slidenum">
              <a:rPr lang="fr-FR" altLang="fr-FR"/>
              <a:pPr/>
              <a:t>‹N°›</a:t>
            </a:fld>
            <a:endParaRPr lang="fr-FR" altLang="fr-FR"/>
          </a:p>
        </p:txBody>
      </p:sp>
      <p:sp>
        <p:nvSpPr>
          <p:cNvPr id="7" name="Rectangle 6"/>
          <p:cNvSpPr/>
          <p:nvPr/>
        </p:nvSpPr>
        <p:spPr>
          <a:xfrm>
            <a:off x="9031288" y="0"/>
            <a:ext cx="112712"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cxnSp>
        <p:nvCxnSpPr>
          <p:cNvPr id="9" name="Connecteur droit 8"/>
          <p:cNvCxnSpPr/>
          <p:nvPr/>
        </p:nvCxnSpPr>
        <p:spPr>
          <a:xfrm>
            <a:off x="457200" y="631190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a:cxnSpLocks noChangeShapeType="1"/>
          </p:cNvCxnSpPr>
          <p:nvPr/>
        </p:nvCxnSpPr>
        <p:spPr bwMode="auto">
          <a:xfrm rot="5400000">
            <a:off x="7335044" y="6595269"/>
            <a:ext cx="365125" cy="1587"/>
          </a:xfrm>
          <a:prstGeom prst="line">
            <a:avLst/>
          </a:prstGeom>
          <a:noFill/>
          <a:ln w="6350">
            <a:solidFill>
              <a:schemeClr val="tx1">
                <a:alpha val="70195"/>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32" name="Espace réservé du texte 3"/>
          <p:cNvSpPr>
            <a:spLocks noGrp="1"/>
          </p:cNvSpPr>
          <p:nvPr>
            <p:ph type="body" idx="1"/>
          </p:nvPr>
        </p:nvSpPr>
        <p:spPr bwMode="auto">
          <a:xfrm>
            <a:off x="457200" y="1125538"/>
            <a:ext cx="821848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p:txBody>
      </p:sp>
      <p:pic>
        <p:nvPicPr>
          <p:cNvPr id="1033" name="Image 10" descr="TOTAL_ADM.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685088" y="6375400"/>
            <a:ext cx="10080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Lst>
  <p:hf hdr="0" dt="0"/>
  <p:txStyles>
    <p:titleStyle>
      <a:lvl1pPr algn="l" defTabSz="457200" rtl="0" eaLnBrk="0" fontAlgn="base" hangingPunct="0">
        <a:spcBef>
          <a:spcPct val="0"/>
        </a:spcBef>
        <a:spcAft>
          <a:spcPct val="0"/>
        </a:spcAft>
        <a:defRPr sz="2200" b="1" kern="1200" cap="all">
          <a:solidFill>
            <a:srgbClr val="A90025"/>
          </a:solidFill>
          <a:latin typeface="+mj-lt"/>
          <a:ea typeface="Arial" charset="0"/>
          <a:cs typeface="Arial"/>
        </a:defRPr>
      </a:lvl1pPr>
      <a:lvl2pPr algn="l" defTabSz="457200" rtl="0" eaLnBrk="0" fontAlgn="base" hangingPunct="0">
        <a:spcBef>
          <a:spcPct val="0"/>
        </a:spcBef>
        <a:spcAft>
          <a:spcPct val="0"/>
        </a:spcAft>
        <a:defRPr sz="2200" b="1">
          <a:solidFill>
            <a:srgbClr val="A90025"/>
          </a:solidFill>
          <a:latin typeface="Arial" charset="0"/>
          <a:ea typeface="Arial" charset="0"/>
          <a:cs typeface="Arial" charset="0"/>
        </a:defRPr>
      </a:lvl2pPr>
      <a:lvl3pPr algn="l" defTabSz="457200" rtl="0" eaLnBrk="0" fontAlgn="base" hangingPunct="0">
        <a:spcBef>
          <a:spcPct val="0"/>
        </a:spcBef>
        <a:spcAft>
          <a:spcPct val="0"/>
        </a:spcAft>
        <a:defRPr sz="2200" b="1">
          <a:solidFill>
            <a:srgbClr val="A90025"/>
          </a:solidFill>
          <a:latin typeface="Arial" charset="0"/>
          <a:ea typeface="Arial" charset="0"/>
          <a:cs typeface="Arial" charset="0"/>
        </a:defRPr>
      </a:lvl3pPr>
      <a:lvl4pPr algn="l" defTabSz="457200" rtl="0" eaLnBrk="0" fontAlgn="base" hangingPunct="0">
        <a:spcBef>
          <a:spcPct val="0"/>
        </a:spcBef>
        <a:spcAft>
          <a:spcPct val="0"/>
        </a:spcAft>
        <a:defRPr sz="2200" b="1">
          <a:solidFill>
            <a:srgbClr val="A90025"/>
          </a:solidFill>
          <a:latin typeface="Arial" charset="0"/>
          <a:ea typeface="Arial" charset="0"/>
          <a:cs typeface="Arial" charset="0"/>
        </a:defRPr>
      </a:lvl4pPr>
      <a:lvl5pPr algn="l" defTabSz="457200" rtl="0" eaLnBrk="0" fontAlgn="base" hangingPunct="0">
        <a:spcBef>
          <a:spcPct val="0"/>
        </a:spcBef>
        <a:spcAft>
          <a:spcPct val="0"/>
        </a:spcAft>
        <a:defRPr sz="2200" b="1">
          <a:solidFill>
            <a:srgbClr val="A90025"/>
          </a:solidFill>
          <a:latin typeface="Arial" charset="0"/>
          <a:ea typeface="Arial" charset="0"/>
          <a:cs typeface="Arial" charset="0"/>
        </a:defRPr>
      </a:lvl5pPr>
      <a:lvl6pPr marL="457200" algn="l" defTabSz="457200" rtl="0" fontAlgn="base">
        <a:spcBef>
          <a:spcPct val="0"/>
        </a:spcBef>
        <a:spcAft>
          <a:spcPct val="0"/>
        </a:spcAft>
        <a:defRPr sz="2200" b="1">
          <a:solidFill>
            <a:srgbClr val="A90025"/>
          </a:solidFill>
          <a:latin typeface="Arial" charset="0"/>
          <a:ea typeface="Arial" charset="0"/>
          <a:cs typeface="Arial" charset="0"/>
        </a:defRPr>
      </a:lvl6pPr>
      <a:lvl7pPr marL="914400" algn="l" defTabSz="457200" rtl="0" fontAlgn="base">
        <a:spcBef>
          <a:spcPct val="0"/>
        </a:spcBef>
        <a:spcAft>
          <a:spcPct val="0"/>
        </a:spcAft>
        <a:defRPr sz="2200" b="1">
          <a:solidFill>
            <a:srgbClr val="A90025"/>
          </a:solidFill>
          <a:latin typeface="Arial" charset="0"/>
          <a:ea typeface="Arial" charset="0"/>
          <a:cs typeface="Arial" charset="0"/>
        </a:defRPr>
      </a:lvl7pPr>
      <a:lvl8pPr marL="1371600" algn="l" defTabSz="457200" rtl="0" fontAlgn="base">
        <a:spcBef>
          <a:spcPct val="0"/>
        </a:spcBef>
        <a:spcAft>
          <a:spcPct val="0"/>
        </a:spcAft>
        <a:defRPr sz="2200" b="1">
          <a:solidFill>
            <a:srgbClr val="A90025"/>
          </a:solidFill>
          <a:latin typeface="Arial" charset="0"/>
          <a:ea typeface="Arial" charset="0"/>
          <a:cs typeface="Arial" charset="0"/>
        </a:defRPr>
      </a:lvl8pPr>
      <a:lvl9pPr marL="1828800" algn="l" defTabSz="457200" rtl="0" fontAlgn="base">
        <a:spcBef>
          <a:spcPct val="0"/>
        </a:spcBef>
        <a:spcAft>
          <a:spcPct val="0"/>
        </a:spcAft>
        <a:defRPr sz="2200" b="1">
          <a:solidFill>
            <a:srgbClr val="A90025"/>
          </a:solidFill>
          <a:latin typeface="Arial" charset="0"/>
          <a:ea typeface="Arial" charset="0"/>
          <a:cs typeface="Arial" charset="0"/>
        </a:defRPr>
      </a:lvl9pPr>
    </p:titleStyle>
    <p:bodyStyle>
      <a:lvl1pPr marL="285750" indent="-285750" algn="l" defTabSz="457200" rtl="0" eaLnBrk="0" fontAlgn="base" hangingPunct="0">
        <a:spcBef>
          <a:spcPts val="300"/>
        </a:spcBef>
        <a:spcAft>
          <a:spcPts val="300"/>
        </a:spcAft>
        <a:buClr>
          <a:srgbClr val="A90025"/>
        </a:buClr>
        <a:buSzPct val="120000"/>
        <a:buFont typeface="Lucida Grande" charset="0"/>
        <a:buChar char="●"/>
        <a:defRPr sz="2000" kern="1200">
          <a:solidFill>
            <a:schemeClr val="tx1"/>
          </a:solidFill>
          <a:latin typeface="+mn-lt"/>
          <a:ea typeface="Arial" charset="0"/>
          <a:cs typeface="Arial"/>
        </a:defRPr>
      </a:lvl1pPr>
      <a:lvl2pPr marL="447675" indent="-180975" algn="l" defTabSz="533400" rtl="0" eaLnBrk="0" fontAlgn="base" hangingPunct="0">
        <a:spcBef>
          <a:spcPts val="300"/>
        </a:spcBef>
        <a:spcAft>
          <a:spcPts val="300"/>
        </a:spcAft>
        <a:buClr>
          <a:srgbClr val="A90025"/>
        </a:buClr>
        <a:buFont typeface="Lucida Grande" charset="0"/>
        <a:buChar char="-"/>
        <a:defRPr kern="1200">
          <a:solidFill>
            <a:schemeClr val="tx1"/>
          </a:solidFill>
          <a:latin typeface="+mn-lt"/>
          <a:ea typeface="Arial" charset="0"/>
          <a:cs typeface="Arial"/>
        </a:defRPr>
      </a:lvl2pPr>
      <a:lvl3pPr marL="806450" indent="-180975" algn="l" defTabSz="457200" rtl="0" eaLnBrk="0" fontAlgn="base" hangingPunct="0">
        <a:spcBef>
          <a:spcPts val="300"/>
        </a:spcBef>
        <a:spcAft>
          <a:spcPts val="300"/>
        </a:spcAft>
        <a:buClr>
          <a:srgbClr val="A90025"/>
        </a:buClr>
        <a:buSzPct val="100000"/>
        <a:buFont typeface="Lucida Grande" charset="0"/>
        <a:buChar char="•"/>
        <a:defRPr sz="1600" kern="1200">
          <a:solidFill>
            <a:schemeClr val="tx1"/>
          </a:solidFill>
          <a:latin typeface="+mn-lt"/>
          <a:ea typeface="Arial" charset="0"/>
          <a:cs typeface="Arial"/>
        </a:defRPr>
      </a:lvl3pPr>
      <a:lvl4pPr marL="1076325" indent="-171450" algn="l" defTabSz="457200" rtl="0" eaLnBrk="0" fontAlgn="base" hangingPunct="0">
        <a:spcBef>
          <a:spcPts val="300"/>
        </a:spcBef>
        <a:spcAft>
          <a:spcPts val="300"/>
        </a:spcAft>
        <a:buClr>
          <a:srgbClr val="A90025"/>
        </a:buClr>
        <a:buSzPct val="80000"/>
        <a:buFont typeface="Lucida Grande" charset="0"/>
        <a:buChar char="-"/>
        <a:defRPr sz="1600" kern="1200">
          <a:solidFill>
            <a:schemeClr val="tx1"/>
          </a:solidFill>
          <a:latin typeface="+mn-lt"/>
          <a:ea typeface="Helvetica" charset="0"/>
          <a:cs typeface="Helvetica"/>
        </a:defRPr>
      </a:lvl4pPr>
      <a:lvl5pPr marL="1258888" indent="-180975" algn="l" defTabSz="352425" rtl="0" eaLnBrk="0" fontAlgn="base" hangingPunct="0">
        <a:spcBef>
          <a:spcPts val="300"/>
        </a:spcBef>
        <a:spcAft>
          <a:spcPts val="300"/>
        </a:spcAft>
        <a:buClr>
          <a:srgbClr val="800000"/>
        </a:buClr>
        <a:buSzPct val="100000"/>
        <a:buFont typeface="Lucida Grande" charset="0"/>
        <a:defRPr sz="1600" kern="1200">
          <a:solidFill>
            <a:schemeClr val="tx1"/>
          </a:solidFill>
          <a:latin typeface="+mn-lt"/>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endParaRPr lang="es" altLang="fr-FR"/>
          </a:p>
        </p:txBody>
      </p:sp>
      <p:sp>
        <p:nvSpPr>
          <p:cNvPr id="3" name="Titre 2"/>
          <p:cNvSpPr>
            <a:spLocks noGrp="1"/>
          </p:cNvSpPr>
          <p:nvPr>
            <p:ph type="title"/>
          </p:nvPr>
        </p:nvSpPr>
        <p:spPr>
          <a:xfrm>
            <a:off x="1187450" y="2106613"/>
            <a:ext cx="7277100" cy="1487487"/>
          </a:xfrm>
        </p:spPr>
        <p:txBody>
          <a:bodyPr/>
          <a:lstStyle/>
          <a:p>
            <a:pPr algn="l" rtl="0" eaLnBrk="1" hangingPunct="1">
              <a:defRPr/>
            </a:pPr>
            <a:r>
              <a:rPr lang="es" b="1" i="0" u="none" baseline="0"/>
              <a:t>Factores humanos, señales débiles y comunicación</a:t>
            </a:r>
          </a:p>
        </p:txBody>
      </p:sp>
      <p:sp>
        <p:nvSpPr>
          <p:cNvPr id="14339" name="Espace réservé du texte 5"/>
          <p:cNvSpPr>
            <a:spLocks noGrp="1"/>
          </p:cNvSpPr>
          <p:nvPr>
            <p:ph type="body" sz="quarter" idx="10"/>
          </p:nvPr>
        </p:nvSpPr>
        <p:spPr>
          <a:xfrm>
            <a:off x="1187450" y="3640138"/>
            <a:ext cx="7277100" cy="1778000"/>
          </a:xfrm>
        </p:spPr>
        <p:txBody>
          <a:bodyPr/>
          <a:lstStyle/>
          <a:p>
            <a:pPr algn="l" rtl="0" eaLnBrk="1" hangingPunct="1"/>
            <a:r>
              <a:rPr lang="es" b="0" i="0" u="none" baseline="0">
                <a:cs typeface="Arial" charset="0"/>
              </a:rPr>
              <a:t>Kit de integración H3SE</a:t>
            </a:r>
          </a:p>
          <a:p>
            <a:pPr algn="l" rtl="0" eaLnBrk="1" hangingPunct="1"/>
            <a:r>
              <a:rPr lang="es" b="0" i="0" u="none" baseline="0">
                <a:cs typeface="Arial" charset="0"/>
              </a:rPr>
              <a:t>Módulo TCT 4.1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es" b="1" i="0" u="none" baseline="0"/>
              <a:t>La percepción de los riesgos se basa en la recepción y el tratamiento de las señales (2/2)</a:t>
            </a:r>
            <a:endParaRPr lang="es" dirty="0"/>
          </a:p>
        </p:txBody>
      </p:sp>
      <p:sp>
        <p:nvSpPr>
          <p:cNvPr id="24578" name="Espace réservé du texte 2"/>
          <p:cNvSpPr>
            <a:spLocks noGrp="1"/>
          </p:cNvSpPr>
          <p:nvPr>
            <p:ph type="body" sz="quarter" idx="12"/>
          </p:nvPr>
        </p:nvSpPr>
        <p:spPr>
          <a:xfrm>
            <a:off x="611188" y="1773238"/>
            <a:ext cx="3611562" cy="2087562"/>
          </a:xfrm>
        </p:spPr>
        <p:txBody>
          <a:bodyPr/>
          <a:lstStyle/>
          <a:p>
            <a:pPr marL="0" indent="0" algn="l" rtl="0" eaLnBrk="1" hangingPunct="1">
              <a:buFont typeface="Lucida Grande" charset="0"/>
              <a:buNone/>
            </a:pPr>
            <a:r>
              <a:rPr lang="es" b="1" i="0" u="none" baseline="0">
                <a:solidFill>
                  <a:srgbClr val="A90025"/>
                </a:solidFill>
                <a:cs typeface="Arial" charset="0"/>
              </a:rPr>
              <a:t>Nuestros cinco sentidos perciben las señales externas </a:t>
            </a:r>
          </a:p>
          <a:p>
            <a:pPr marL="0" indent="0" algn="l" rtl="0" eaLnBrk="1" hangingPunct="1"/>
            <a:endParaRPr lang="es" altLang="fr-FR">
              <a:cs typeface="Arial" charset="0"/>
            </a:endParaRPr>
          </a:p>
        </p:txBody>
      </p:sp>
      <p:sp>
        <p:nvSpPr>
          <p:cNvPr id="24580"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4C20E577-2333-B245-AFE7-5DA05918E529}" type="slidenum">
              <a:rPr>
                <a:solidFill>
                  <a:srgbClr val="898989"/>
                </a:solidFill>
                <a:ea typeface="Helvetica" charset="0"/>
                <a:cs typeface="Helvetica" charset="0"/>
              </a:rPr>
              <a:pPr/>
              <a:t>10</a:t>
            </a:fld>
            <a:endParaRPr lang="es" altLang="fr-FR">
              <a:solidFill>
                <a:srgbClr val="898989"/>
              </a:solidFill>
              <a:ea typeface="Helvetica" charset="0"/>
              <a:cs typeface="Helvetica" charset="0"/>
            </a:endParaRPr>
          </a:p>
        </p:txBody>
      </p:sp>
      <p:pic>
        <p:nvPicPr>
          <p:cNvPr id="24581"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8050" y="2708275"/>
            <a:ext cx="2944813"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39750" y="1700213"/>
            <a:ext cx="3683000" cy="38893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es" altLang="fr-FR">
              <a:solidFill>
                <a:srgbClr val="FFFFFF"/>
              </a:solidFill>
            </a:endParaRPr>
          </a:p>
        </p:txBody>
      </p:sp>
      <p:sp>
        <p:nvSpPr>
          <p:cNvPr id="24583" name="Rectangle 10"/>
          <p:cNvSpPr>
            <a:spLocks noChangeArrowheads="1"/>
          </p:cNvSpPr>
          <p:nvPr/>
        </p:nvSpPr>
        <p:spPr bwMode="auto">
          <a:xfrm>
            <a:off x="4816475" y="3152775"/>
            <a:ext cx="35147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es" sz="2000" b="0" i="0" u="none" baseline="0">
                <a:latin typeface="Calibri" charset="0"/>
              </a:rPr>
              <a:t>… pueden ser reales o no</a:t>
            </a:r>
            <a:r>
              <a:rPr lang="es" sz="2000">
                <a:latin typeface="Calibri" charset="0"/>
              </a:rPr>
              <a:t/>
            </a:r>
            <a:br>
              <a:rPr lang="es" sz="2000">
                <a:latin typeface="Calibri" charset="0"/>
              </a:rPr>
            </a:br>
            <a:r>
              <a:rPr lang="es" sz="2000" b="0" i="0" u="none" baseline="0">
                <a:latin typeface="Calibri,Bold" charset="0"/>
              </a:rPr>
              <a:t>… </a:t>
            </a:r>
            <a:r>
              <a:rPr lang="es" sz="2000" b="0" i="0" u="none" baseline="0">
                <a:latin typeface="Calibri" charset="0"/>
              </a:rPr>
              <a:t>pueden traducirse como riesgos potenciales </a:t>
            </a:r>
            <a:endParaRPr lang="es" altLang="fr-FR" sz="2000" dirty="0"/>
          </a:p>
        </p:txBody>
      </p:sp>
      <p:sp>
        <p:nvSpPr>
          <p:cNvPr id="24584" name="Espace réservé du texte 2"/>
          <p:cNvSpPr txBox="1">
            <a:spLocks/>
          </p:cNvSpPr>
          <p:nvPr/>
        </p:nvSpPr>
        <p:spPr bwMode="auto">
          <a:xfrm>
            <a:off x="4748213" y="1789113"/>
            <a:ext cx="36099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spcBef>
                <a:spcPts val="300"/>
              </a:spcBef>
              <a:spcAft>
                <a:spcPts val="300"/>
              </a:spcAft>
              <a:buClr>
                <a:srgbClr val="A90025"/>
              </a:buClr>
              <a:buSzPct val="120000"/>
              <a:buFont typeface="Lucida Grande" charset="0"/>
              <a:buChar char="●"/>
              <a:defRPr sz="2000">
                <a:solidFill>
                  <a:schemeClr val="tx1"/>
                </a:solidFill>
                <a:latin typeface="Arial" charset="0"/>
                <a:ea typeface="Arial" charset="0"/>
                <a:cs typeface="Arial" charset="0"/>
              </a:defRPr>
            </a:lvl1pPr>
            <a:lvl2pPr marL="447675" indent="-180975" defTabSz="533400">
              <a:spcBef>
                <a:spcPts val="300"/>
              </a:spcBef>
              <a:spcAft>
                <a:spcPts val="300"/>
              </a:spcAft>
              <a:buClr>
                <a:srgbClr val="A90025"/>
              </a:buClr>
              <a:buFont typeface="Lucida Grande" charset="0"/>
              <a:buChar char="-"/>
              <a:defRPr>
                <a:solidFill>
                  <a:schemeClr val="tx1"/>
                </a:solidFill>
                <a:latin typeface="Arial" charset="0"/>
                <a:ea typeface="Arial" charset="0"/>
                <a:cs typeface="Arial" charset="0"/>
              </a:defRPr>
            </a:lvl2pPr>
            <a:lvl3pPr marL="806450" indent="-180975">
              <a:spcBef>
                <a:spcPts val="300"/>
              </a:spcBef>
              <a:spcAft>
                <a:spcPts val="300"/>
              </a:spcAft>
              <a:buClr>
                <a:srgbClr val="A90025"/>
              </a:buClr>
              <a:buSzPct val="100000"/>
              <a:buFont typeface="Lucida Grande" charset="0"/>
              <a:buChar char="•"/>
              <a:defRPr sz="1600">
                <a:solidFill>
                  <a:schemeClr val="tx1"/>
                </a:solidFill>
                <a:latin typeface="Arial" charset="0"/>
                <a:ea typeface="Arial" charset="0"/>
                <a:cs typeface="Arial" charset="0"/>
              </a:defRPr>
            </a:lvl3pPr>
            <a:lvl4pPr marL="1076325" indent="-171450">
              <a:spcBef>
                <a:spcPts val="300"/>
              </a:spcBef>
              <a:spcAft>
                <a:spcPts val="300"/>
              </a:spcAft>
              <a:buClr>
                <a:srgbClr val="A90025"/>
              </a:buClr>
              <a:buSzPct val="80000"/>
              <a:buFont typeface="Lucida Grande" charset="0"/>
              <a:buChar char="-"/>
              <a:defRPr sz="1600">
                <a:solidFill>
                  <a:schemeClr val="tx1"/>
                </a:solidFill>
                <a:latin typeface="Arial" charset="0"/>
                <a:ea typeface="Helvetica" charset="0"/>
                <a:cs typeface="Helvetica" charset="0"/>
              </a:defRPr>
            </a:lvl4pPr>
            <a:lvl5pPr marL="1258888" indent="-180975" defTabSz="352425">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5pPr>
            <a:lvl6pPr marL="17160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6pPr>
            <a:lvl7pPr marL="21732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7pPr>
            <a:lvl8pPr marL="26304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8pPr>
            <a:lvl9pPr marL="30876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9pPr>
          </a:lstStyle>
          <a:p>
            <a:pPr algn="l" rtl="0" eaLnBrk="1" hangingPunct="1">
              <a:buFont typeface="Lucida Grande" charset="0"/>
              <a:buNone/>
            </a:pPr>
            <a:r>
              <a:rPr lang="es" b="1" i="0" u="none" baseline="0">
                <a:solidFill>
                  <a:srgbClr val="A90025"/>
                </a:solidFill>
              </a:rPr>
              <a:t>Estas señales…</a:t>
            </a:r>
            <a:endParaRPr lang="es" altLang="fr-FR" b="1">
              <a:solidFill>
                <a:srgbClr val="A90025"/>
              </a:solidFill>
            </a:endParaRPr>
          </a:p>
          <a:p>
            <a:pPr algn="l" rtl="0" eaLnBrk="1" hangingPunct="1"/>
            <a:endParaRPr lang="es" altLang="fr-FR"/>
          </a:p>
        </p:txBody>
      </p:sp>
      <p:sp>
        <p:nvSpPr>
          <p:cNvPr id="13" name="Rectangle 12"/>
          <p:cNvSpPr/>
          <p:nvPr/>
        </p:nvSpPr>
        <p:spPr>
          <a:xfrm>
            <a:off x="4684713" y="1700213"/>
            <a:ext cx="3683000" cy="38893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es" altLang="fr-FR">
              <a:solidFill>
                <a:srgbClr val="FFFFFF"/>
              </a:solidFill>
            </a:endParaRPr>
          </a:p>
        </p:txBody>
      </p:sp>
      <p:sp>
        <p:nvSpPr>
          <p:cNvPr id="14" name="Flèche vers la droite 13"/>
          <p:cNvSpPr/>
          <p:nvPr/>
        </p:nvSpPr>
        <p:spPr>
          <a:xfrm>
            <a:off x="4287838" y="3336925"/>
            <a:ext cx="360362" cy="647700"/>
          </a:xfrm>
          <a:prstGeom prst="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es" altLang="fr-FR">
              <a:solidFill>
                <a:srgbClr val="FFFFFF"/>
              </a:solidFill>
            </a:endParaRPr>
          </a:p>
        </p:txBody>
      </p:sp>
      <p:sp>
        <p:nvSpPr>
          <p:cNvPr id="12"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b="0" i="0" u="none" baseline="0">
                <a:ea typeface="Helvetica" charset="0"/>
                <a:cs typeface="Helvetica" charset="0"/>
              </a:rPr>
              <a:t>Kit de integración H3SE - TCT 4.1 – Factores humanos, señales débiles y comunicación – V2</a:t>
            </a:r>
            <a:endParaRPr lang="es"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1" name="Imag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3657600"/>
            <a:ext cx="236855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4684713" y="4922838"/>
            <a:ext cx="3683000" cy="89535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es" altLang="fr-FR">
              <a:solidFill>
                <a:srgbClr val="FFFFFF"/>
              </a:solidFill>
            </a:endParaRPr>
          </a:p>
        </p:txBody>
      </p:sp>
      <p:sp>
        <p:nvSpPr>
          <p:cNvPr id="25602" name="Titre 1"/>
          <p:cNvSpPr>
            <a:spLocks noGrp="1"/>
          </p:cNvSpPr>
          <p:nvPr>
            <p:ph type="title"/>
          </p:nvPr>
        </p:nvSpPr>
        <p:spPr bwMode="auto"/>
        <p:txBody>
          <a:bodyPr wrap="square" numCol="1" anchorCtr="0" compatLnSpc="1">
            <a:prstTxWarp prst="textNoShape">
              <a:avLst/>
            </a:prstTxWarp>
          </a:bodyPr>
          <a:lstStyle/>
          <a:p>
            <a:pPr algn="l" rtl="0" eaLnBrk="1" hangingPunct="1"/>
            <a:r>
              <a:rPr lang="es" b="1" i="0" u="none" baseline="0"/>
              <a:t>Como fenómeno neurológico, la percepción puede alterarse </a:t>
            </a:r>
            <a:r>
              <a:rPr lang="es"/>
              <a:t/>
            </a:r>
            <a:br>
              <a:rPr lang="es"/>
            </a:br>
            <a:endParaRPr lang="es" altLang="fr-FR" dirty="0"/>
          </a:p>
        </p:txBody>
      </p:sp>
      <p:sp>
        <p:nvSpPr>
          <p:cNvPr id="25604"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1C2FA28E-DEB5-E044-8F34-39F8719B7F94}" type="slidenum">
              <a:rPr>
                <a:solidFill>
                  <a:srgbClr val="898989"/>
                </a:solidFill>
                <a:ea typeface="Helvetica" charset="0"/>
                <a:cs typeface="Helvetica" charset="0"/>
              </a:rPr>
              <a:pPr/>
              <a:t>11</a:t>
            </a:fld>
            <a:endParaRPr lang="es" altLang="fr-FR">
              <a:solidFill>
                <a:srgbClr val="898989"/>
              </a:solidFill>
              <a:ea typeface="Helvetica" charset="0"/>
              <a:cs typeface="Helvetica" charset="0"/>
            </a:endParaRPr>
          </a:p>
        </p:txBody>
      </p:sp>
      <p:sp>
        <p:nvSpPr>
          <p:cNvPr id="25605" name="Espace réservé du texte 2"/>
          <p:cNvSpPr>
            <a:spLocks noGrp="1"/>
          </p:cNvSpPr>
          <p:nvPr>
            <p:ph type="body" sz="quarter" idx="12"/>
          </p:nvPr>
        </p:nvSpPr>
        <p:spPr>
          <a:xfrm>
            <a:off x="611188" y="1498600"/>
            <a:ext cx="3611562" cy="2087563"/>
          </a:xfrm>
        </p:spPr>
        <p:txBody>
          <a:bodyPr/>
          <a:lstStyle/>
          <a:p>
            <a:pPr marL="0" indent="0" algn="l" rtl="0" eaLnBrk="1" hangingPunct="1">
              <a:buFont typeface="Lucida Grande" charset="0"/>
              <a:buNone/>
            </a:pPr>
            <a:r>
              <a:rPr lang="es" b="1" i="0" u="none" baseline="0" dirty="0">
                <a:solidFill>
                  <a:srgbClr val="A90025"/>
                </a:solidFill>
                <a:cs typeface="Arial" charset="0"/>
              </a:rPr>
              <a:t>Nuestros cinco sentidos perciben las señales externas </a:t>
            </a:r>
          </a:p>
          <a:p>
            <a:pPr algn="l" rtl="0" eaLnBrk="1" hangingPunct="1"/>
            <a:r>
              <a:rPr lang="es" sz="1600" b="0" i="0" u="none" baseline="0" dirty="0">
                <a:cs typeface="Arial" charset="0"/>
              </a:rPr>
              <a:t>Las interferencias pueden intervenir entre las señales externas y el cerebro </a:t>
            </a:r>
          </a:p>
          <a:p>
            <a:pPr algn="l" rtl="0" eaLnBrk="1" hangingPunct="1"/>
            <a:r>
              <a:rPr lang="es" sz="1600" b="0" i="0" u="none" baseline="0" dirty="0">
                <a:cs typeface="Arial" charset="0"/>
              </a:rPr>
              <a:t>En ese caso, el cerebro ya no trata correctamente la información </a:t>
            </a:r>
          </a:p>
          <a:p>
            <a:pPr marL="0" indent="0" algn="l" rtl="0" eaLnBrk="1" hangingPunct="1"/>
            <a:endParaRPr lang="es" altLang="fr-FR" dirty="0">
              <a:cs typeface="Arial" charset="0"/>
            </a:endParaRPr>
          </a:p>
          <a:p>
            <a:pPr marL="0" indent="0" algn="l" rtl="0" eaLnBrk="1" hangingPunct="1"/>
            <a:endParaRPr lang="es" altLang="fr-FR" dirty="0">
              <a:solidFill>
                <a:srgbClr val="A90025"/>
              </a:solidFill>
              <a:cs typeface="Arial" charset="0"/>
            </a:endParaRPr>
          </a:p>
          <a:p>
            <a:pPr marL="0" indent="0" algn="l" rtl="0" eaLnBrk="1" hangingPunct="1"/>
            <a:endParaRPr lang="es" altLang="fr-FR" dirty="0">
              <a:cs typeface="Arial" charset="0"/>
            </a:endParaRPr>
          </a:p>
        </p:txBody>
      </p:sp>
      <p:sp>
        <p:nvSpPr>
          <p:cNvPr id="8" name="Rectangle 7"/>
          <p:cNvSpPr/>
          <p:nvPr/>
        </p:nvSpPr>
        <p:spPr>
          <a:xfrm>
            <a:off x="539750" y="1425575"/>
            <a:ext cx="3683000" cy="439261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es" altLang="fr-FR">
              <a:solidFill>
                <a:srgbClr val="FFFFFF"/>
              </a:solidFill>
            </a:endParaRPr>
          </a:p>
        </p:txBody>
      </p:sp>
      <p:sp>
        <p:nvSpPr>
          <p:cNvPr id="25607" name="Rectangle 8"/>
          <p:cNvSpPr>
            <a:spLocks noChangeArrowheads="1"/>
          </p:cNvSpPr>
          <p:nvPr/>
        </p:nvSpPr>
        <p:spPr bwMode="auto">
          <a:xfrm>
            <a:off x="5364163" y="2465388"/>
            <a:ext cx="177641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es" sz="2000" b="0" i="0" u="none" baseline="0">
                <a:latin typeface="Calibri" charset="0"/>
              </a:rPr>
              <a:t>Costumbre</a:t>
            </a:r>
          </a:p>
          <a:p>
            <a:pPr algn="l" rtl="0" eaLnBrk="1" hangingPunct="1"/>
            <a:endParaRPr lang="es" altLang="fr-FR" sz="2000">
              <a:latin typeface="Calibri" charset="0"/>
            </a:endParaRPr>
          </a:p>
          <a:p>
            <a:pPr algn="l" rtl="0" eaLnBrk="1" hangingPunct="1"/>
            <a:r>
              <a:rPr lang="es" sz="2000" b="0" i="0" u="none" baseline="0">
                <a:latin typeface="Calibri" charset="0"/>
              </a:rPr>
              <a:t>Distracción</a:t>
            </a:r>
          </a:p>
          <a:p>
            <a:pPr algn="l" rtl="0" eaLnBrk="1" hangingPunct="1"/>
            <a:endParaRPr lang="es" altLang="fr-FR" sz="2000">
              <a:latin typeface="Calibri" charset="0"/>
            </a:endParaRPr>
          </a:p>
          <a:p>
            <a:pPr algn="l" rtl="0" eaLnBrk="1" hangingPunct="1"/>
            <a:r>
              <a:rPr lang="es" sz="2000" b="0" i="0" u="none" baseline="0">
                <a:latin typeface="Calibri" charset="0"/>
              </a:rPr>
              <a:t>Saturación</a:t>
            </a:r>
          </a:p>
          <a:p>
            <a:pPr algn="l" rtl="0" eaLnBrk="1" hangingPunct="1"/>
            <a:endParaRPr lang="es" altLang="fr-FR" sz="2000">
              <a:latin typeface="Calibri" charset="0"/>
            </a:endParaRPr>
          </a:p>
          <a:p>
            <a:pPr algn="l" rtl="0" eaLnBrk="1" hangingPunct="1"/>
            <a:r>
              <a:rPr lang="es" sz="2000" b="0" i="0" u="none" baseline="0">
                <a:latin typeface="Calibri" charset="0"/>
              </a:rPr>
              <a:t>Estrés</a:t>
            </a:r>
            <a:endParaRPr lang="es" altLang="fr-FR" sz="2000"/>
          </a:p>
        </p:txBody>
      </p:sp>
      <p:sp>
        <p:nvSpPr>
          <p:cNvPr id="25608" name="Espace réservé du texte 2"/>
          <p:cNvSpPr txBox="1">
            <a:spLocks/>
          </p:cNvSpPr>
          <p:nvPr/>
        </p:nvSpPr>
        <p:spPr bwMode="auto">
          <a:xfrm>
            <a:off x="4748213" y="1514475"/>
            <a:ext cx="36099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spcBef>
                <a:spcPts val="300"/>
              </a:spcBef>
              <a:spcAft>
                <a:spcPts val="300"/>
              </a:spcAft>
              <a:buClr>
                <a:srgbClr val="A90025"/>
              </a:buClr>
              <a:buSzPct val="120000"/>
              <a:buFont typeface="Lucida Grande" charset="0"/>
              <a:buChar char="●"/>
              <a:defRPr sz="2000">
                <a:solidFill>
                  <a:schemeClr val="tx1"/>
                </a:solidFill>
                <a:latin typeface="Arial" charset="0"/>
                <a:ea typeface="Arial" charset="0"/>
                <a:cs typeface="Arial" charset="0"/>
              </a:defRPr>
            </a:lvl1pPr>
            <a:lvl2pPr marL="447675" indent="-180975" defTabSz="533400">
              <a:spcBef>
                <a:spcPts val="300"/>
              </a:spcBef>
              <a:spcAft>
                <a:spcPts val="300"/>
              </a:spcAft>
              <a:buClr>
                <a:srgbClr val="A90025"/>
              </a:buClr>
              <a:buFont typeface="Lucida Grande" charset="0"/>
              <a:buChar char="-"/>
              <a:defRPr>
                <a:solidFill>
                  <a:schemeClr val="tx1"/>
                </a:solidFill>
                <a:latin typeface="Arial" charset="0"/>
                <a:ea typeface="Arial" charset="0"/>
                <a:cs typeface="Arial" charset="0"/>
              </a:defRPr>
            </a:lvl2pPr>
            <a:lvl3pPr marL="806450" indent="-180975">
              <a:spcBef>
                <a:spcPts val="300"/>
              </a:spcBef>
              <a:spcAft>
                <a:spcPts val="300"/>
              </a:spcAft>
              <a:buClr>
                <a:srgbClr val="A90025"/>
              </a:buClr>
              <a:buSzPct val="100000"/>
              <a:buFont typeface="Lucida Grande" charset="0"/>
              <a:buChar char="•"/>
              <a:defRPr sz="1600">
                <a:solidFill>
                  <a:schemeClr val="tx1"/>
                </a:solidFill>
                <a:latin typeface="Arial" charset="0"/>
                <a:ea typeface="Arial" charset="0"/>
                <a:cs typeface="Arial" charset="0"/>
              </a:defRPr>
            </a:lvl3pPr>
            <a:lvl4pPr marL="1076325" indent="-171450">
              <a:spcBef>
                <a:spcPts val="300"/>
              </a:spcBef>
              <a:spcAft>
                <a:spcPts val="300"/>
              </a:spcAft>
              <a:buClr>
                <a:srgbClr val="A90025"/>
              </a:buClr>
              <a:buSzPct val="80000"/>
              <a:buFont typeface="Lucida Grande" charset="0"/>
              <a:buChar char="-"/>
              <a:defRPr sz="1600">
                <a:solidFill>
                  <a:schemeClr val="tx1"/>
                </a:solidFill>
                <a:latin typeface="Arial" charset="0"/>
                <a:ea typeface="Helvetica" charset="0"/>
                <a:cs typeface="Helvetica" charset="0"/>
              </a:defRPr>
            </a:lvl4pPr>
            <a:lvl5pPr marL="1258888" indent="-180975" defTabSz="352425">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5pPr>
            <a:lvl6pPr marL="17160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6pPr>
            <a:lvl7pPr marL="21732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7pPr>
            <a:lvl8pPr marL="26304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8pPr>
            <a:lvl9pPr marL="30876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9pPr>
          </a:lstStyle>
          <a:p>
            <a:pPr algn="l" rtl="0" eaLnBrk="1" hangingPunct="1">
              <a:buFont typeface="Lucida Grande" charset="0"/>
              <a:buNone/>
            </a:pPr>
            <a:r>
              <a:rPr lang="es" b="1" i="0" u="none" baseline="0">
                <a:solidFill>
                  <a:srgbClr val="A90025"/>
                </a:solidFill>
              </a:rPr>
              <a:t>Estas interferencias pueden proceder de distintas fuentes</a:t>
            </a:r>
            <a:endParaRPr lang="es" altLang="fr-FR"/>
          </a:p>
        </p:txBody>
      </p:sp>
      <p:sp>
        <p:nvSpPr>
          <p:cNvPr id="11" name="Rectangle 10"/>
          <p:cNvSpPr/>
          <p:nvPr/>
        </p:nvSpPr>
        <p:spPr>
          <a:xfrm>
            <a:off x="4684713" y="1425575"/>
            <a:ext cx="3683000" cy="338455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es" altLang="fr-FR">
              <a:solidFill>
                <a:srgbClr val="FFFFFF"/>
              </a:solidFill>
            </a:endParaRPr>
          </a:p>
        </p:txBody>
      </p:sp>
      <p:sp>
        <p:nvSpPr>
          <p:cNvPr id="12" name="Flèche vers la droite 11"/>
          <p:cNvSpPr/>
          <p:nvPr/>
        </p:nvSpPr>
        <p:spPr>
          <a:xfrm>
            <a:off x="4279900" y="3024188"/>
            <a:ext cx="360363" cy="649287"/>
          </a:xfrm>
          <a:prstGeom prst="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es" altLang="fr-FR">
              <a:solidFill>
                <a:srgbClr val="FFFFFF"/>
              </a:solidFill>
            </a:endParaRPr>
          </a:p>
        </p:txBody>
      </p:sp>
      <p:grpSp>
        <p:nvGrpSpPr>
          <p:cNvPr id="25612" name="Grouper 15"/>
          <p:cNvGrpSpPr>
            <a:grpSpLocks/>
          </p:cNvGrpSpPr>
          <p:nvPr/>
        </p:nvGrpSpPr>
        <p:grpSpPr bwMode="auto">
          <a:xfrm>
            <a:off x="4945063" y="2493963"/>
            <a:ext cx="400050" cy="395287"/>
            <a:chOff x="4747672" y="2816932"/>
            <a:chExt cx="400392" cy="396044"/>
          </a:xfrm>
        </p:grpSpPr>
        <p:sp>
          <p:nvSpPr>
            <p:cNvPr id="14" name="Ellipse 13"/>
            <p:cNvSpPr/>
            <p:nvPr/>
          </p:nvSpPr>
          <p:spPr>
            <a:xfrm>
              <a:off x="4747672" y="2816932"/>
              <a:ext cx="400392" cy="396044"/>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es" altLang="fr-FR">
                <a:solidFill>
                  <a:srgbClr val="FFFFFF"/>
                </a:solidFill>
              </a:endParaRPr>
            </a:p>
          </p:txBody>
        </p:sp>
        <p:sp>
          <p:nvSpPr>
            <p:cNvPr id="25625" name="ZoneTexte 14"/>
            <p:cNvSpPr txBox="1">
              <a:spLocks noChangeArrowheads="1"/>
            </p:cNvSpPr>
            <p:nvPr/>
          </p:nvSpPr>
          <p:spPr bwMode="auto">
            <a:xfrm>
              <a:off x="4791415" y="2842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es" b="0" i="0" u="none" baseline="0">
                  <a:solidFill>
                    <a:schemeClr val="bg1"/>
                  </a:solidFill>
                </a:rPr>
                <a:t>1</a:t>
              </a:r>
            </a:p>
          </p:txBody>
        </p:sp>
      </p:grpSp>
      <p:grpSp>
        <p:nvGrpSpPr>
          <p:cNvPr id="25613" name="Grouper 16"/>
          <p:cNvGrpSpPr>
            <a:grpSpLocks/>
          </p:cNvGrpSpPr>
          <p:nvPr/>
        </p:nvGrpSpPr>
        <p:grpSpPr bwMode="auto">
          <a:xfrm>
            <a:off x="4945063" y="3089275"/>
            <a:ext cx="400050" cy="395288"/>
            <a:chOff x="4747672" y="2816932"/>
            <a:chExt cx="400392" cy="396044"/>
          </a:xfrm>
        </p:grpSpPr>
        <p:sp>
          <p:nvSpPr>
            <p:cNvPr id="18" name="Ellipse 17"/>
            <p:cNvSpPr/>
            <p:nvPr/>
          </p:nvSpPr>
          <p:spPr>
            <a:xfrm>
              <a:off x="4747672" y="2816932"/>
              <a:ext cx="400392" cy="396044"/>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es" altLang="fr-FR">
                <a:solidFill>
                  <a:srgbClr val="FFFFFF"/>
                </a:solidFill>
              </a:endParaRPr>
            </a:p>
          </p:txBody>
        </p:sp>
        <p:sp>
          <p:nvSpPr>
            <p:cNvPr id="25623" name="ZoneTexte 18"/>
            <p:cNvSpPr txBox="1">
              <a:spLocks noChangeArrowheads="1"/>
            </p:cNvSpPr>
            <p:nvPr/>
          </p:nvSpPr>
          <p:spPr bwMode="auto">
            <a:xfrm>
              <a:off x="4791415" y="2842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es" b="0" i="0" u="none" baseline="0">
                  <a:solidFill>
                    <a:schemeClr val="bg1"/>
                  </a:solidFill>
                </a:rPr>
                <a:t>2</a:t>
              </a:r>
            </a:p>
          </p:txBody>
        </p:sp>
      </p:grpSp>
      <p:grpSp>
        <p:nvGrpSpPr>
          <p:cNvPr id="25614" name="Grouper 19"/>
          <p:cNvGrpSpPr>
            <a:grpSpLocks/>
          </p:cNvGrpSpPr>
          <p:nvPr/>
        </p:nvGrpSpPr>
        <p:grpSpPr bwMode="auto">
          <a:xfrm>
            <a:off x="4945063" y="3684588"/>
            <a:ext cx="400050" cy="396875"/>
            <a:chOff x="4747672" y="2816932"/>
            <a:chExt cx="400392" cy="396044"/>
          </a:xfrm>
        </p:grpSpPr>
        <p:sp>
          <p:nvSpPr>
            <p:cNvPr id="21" name="Ellipse 20"/>
            <p:cNvSpPr/>
            <p:nvPr/>
          </p:nvSpPr>
          <p:spPr>
            <a:xfrm>
              <a:off x="4747672" y="2816932"/>
              <a:ext cx="400392" cy="396044"/>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es" altLang="fr-FR">
                <a:solidFill>
                  <a:srgbClr val="FFFFFF"/>
                </a:solidFill>
              </a:endParaRPr>
            </a:p>
          </p:txBody>
        </p:sp>
        <p:sp>
          <p:nvSpPr>
            <p:cNvPr id="25621" name="ZoneTexte 21"/>
            <p:cNvSpPr txBox="1">
              <a:spLocks noChangeArrowheads="1"/>
            </p:cNvSpPr>
            <p:nvPr/>
          </p:nvSpPr>
          <p:spPr bwMode="auto">
            <a:xfrm>
              <a:off x="4791415" y="2842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es" b="0" i="0" u="none" baseline="0">
                  <a:solidFill>
                    <a:schemeClr val="bg1"/>
                  </a:solidFill>
                </a:rPr>
                <a:t>3</a:t>
              </a:r>
            </a:p>
          </p:txBody>
        </p:sp>
      </p:grpSp>
      <p:grpSp>
        <p:nvGrpSpPr>
          <p:cNvPr id="25615" name="Grouper 22"/>
          <p:cNvGrpSpPr>
            <a:grpSpLocks/>
          </p:cNvGrpSpPr>
          <p:nvPr/>
        </p:nvGrpSpPr>
        <p:grpSpPr bwMode="auto">
          <a:xfrm>
            <a:off x="4945063" y="4279900"/>
            <a:ext cx="400050" cy="396875"/>
            <a:chOff x="4747672" y="2816932"/>
            <a:chExt cx="400392" cy="396044"/>
          </a:xfrm>
        </p:grpSpPr>
        <p:sp>
          <p:nvSpPr>
            <p:cNvPr id="24" name="Ellipse 23"/>
            <p:cNvSpPr/>
            <p:nvPr/>
          </p:nvSpPr>
          <p:spPr>
            <a:xfrm>
              <a:off x="4747672" y="2816932"/>
              <a:ext cx="400392" cy="396044"/>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es" altLang="fr-FR">
                <a:solidFill>
                  <a:srgbClr val="FFFFFF"/>
                </a:solidFill>
              </a:endParaRPr>
            </a:p>
          </p:txBody>
        </p:sp>
        <p:sp>
          <p:nvSpPr>
            <p:cNvPr id="25619" name="ZoneTexte 24"/>
            <p:cNvSpPr txBox="1">
              <a:spLocks noChangeArrowheads="1"/>
            </p:cNvSpPr>
            <p:nvPr/>
          </p:nvSpPr>
          <p:spPr bwMode="auto">
            <a:xfrm>
              <a:off x="4791415" y="2842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es" b="0" i="0" u="none" baseline="0">
                  <a:solidFill>
                    <a:schemeClr val="bg1"/>
                  </a:solidFill>
                </a:rPr>
                <a:t>4</a:t>
              </a:r>
            </a:p>
          </p:txBody>
        </p:sp>
      </p:grpSp>
      <p:sp>
        <p:nvSpPr>
          <p:cNvPr id="27" name="Rectangle 26"/>
          <p:cNvSpPr/>
          <p:nvPr/>
        </p:nvSpPr>
        <p:spPr>
          <a:xfrm>
            <a:off x="7128781" y="2618680"/>
            <a:ext cx="1194440" cy="1938992"/>
          </a:xfrm>
          <a:prstGeom prst="rect">
            <a:avLst/>
          </a:prstGeom>
          <a:noFill/>
        </p:spPr>
        <p:txBody>
          <a:bodyPr>
            <a:spAutoFit/>
          </a:bodyPr>
          <a:lstStyle/>
          <a:p>
            <a:pPr algn="ctr" rtl="0" eaLnBrk="1" hangingPunct="1">
              <a:defRPr/>
            </a:pPr>
            <a:r>
              <a:rPr lang="es" sz="12000" b="1" i="0" u="none" baseline="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
        <p:nvSpPr>
          <p:cNvPr id="25617" name="ZoneTexte 27"/>
          <p:cNvSpPr txBox="1">
            <a:spLocks noChangeArrowheads="1"/>
          </p:cNvSpPr>
          <p:nvPr/>
        </p:nvSpPr>
        <p:spPr bwMode="auto">
          <a:xfrm>
            <a:off x="4665663" y="5030788"/>
            <a:ext cx="37211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r>
              <a:rPr lang="es" b="1" i="0" u="none" baseline="0">
                <a:solidFill>
                  <a:srgbClr val="A90025"/>
                </a:solidFill>
              </a:rPr>
              <a:t>El hombre tiene una percepción de los riesgos subjetiva e irregular </a:t>
            </a:r>
          </a:p>
          <a:p>
            <a:pPr algn="l" rtl="0" eaLnBrk="1" hangingPunct="1"/>
            <a:endParaRPr lang="es" altLang="fr-FR">
              <a:solidFill>
                <a:srgbClr val="A90025"/>
              </a:solidFill>
            </a:endParaRPr>
          </a:p>
        </p:txBody>
      </p:sp>
      <p:sp>
        <p:nvSpPr>
          <p:cNvPr id="28"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b="0" i="0" u="none" baseline="0">
                <a:ea typeface="Helvetica" charset="0"/>
                <a:cs typeface="Helvetica" charset="0"/>
              </a:rPr>
              <a:t>Kit de integración H3SE - TCT 4.1 – Factores humanos, señales débiles y comunicación – V2</a:t>
            </a:r>
            <a:endParaRPr lang="es"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es" b="1" i="0" u="none" baseline="0"/>
              <a:t>Cuánto pases</a:t>
            </a:r>
            <a:endParaRPr lang="es" dirty="0"/>
          </a:p>
        </p:txBody>
      </p:sp>
      <p:sp>
        <p:nvSpPr>
          <p:cNvPr id="27650" name="Espace réservé du texte 2"/>
          <p:cNvSpPr>
            <a:spLocks noGrp="1"/>
          </p:cNvSpPr>
          <p:nvPr>
            <p:ph type="body" sz="quarter" idx="12"/>
          </p:nvPr>
        </p:nvSpPr>
        <p:spPr>
          <a:xfrm>
            <a:off x="457200" y="1125538"/>
            <a:ext cx="8218488" cy="503237"/>
          </a:xfrm>
        </p:spPr>
        <p:txBody>
          <a:bodyPr/>
          <a:lstStyle/>
          <a:p>
            <a:pPr marL="0" indent="0" algn="l" rtl="0" eaLnBrk="1" hangingPunct="1">
              <a:buFont typeface="Lucida Grande" charset="0"/>
              <a:buNone/>
            </a:pPr>
            <a:r>
              <a:rPr lang="es" b="0" i="0" u="none" baseline="0">
                <a:cs typeface="Arial" charset="0"/>
              </a:rPr>
              <a:t>¿Cuántos pases los jugadores de blanco se hacen en esta película?</a:t>
            </a:r>
          </a:p>
        </p:txBody>
      </p:sp>
      <p:sp>
        <p:nvSpPr>
          <p:cNvPr id="27652"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AC46AD42-D9E0-D848-BB42-81D14D76A524}" type="slidenum">
              <a:rPr>
                <a:solidFill>
                  <a:srgbClr val="898989"/>
                </a:solidFill>
                <a:ea typeface="Helvetica" charset="0"/>
                <a:cs typeface="Helvetica" charset="0"/>
              </a:rPr>
              <a:pPr/>
              <a:t>12</a:t>
            </a:fld>
            <a:endParaRPr lang="es" altLang="fr-FR">
              <a:solidFill>
                <a:srgbClr val="898989"/>
              </a:solidFill>
              <a:ea typeface="Helvetica" charset="0"/>
              <a:cs typeface="Helvetica" charset="0"/>
            </a:endParaRPr>
          </a:p>
        </p:txBody>
      </p:sp>
      <p:pic>
        <p:nvPicPr>
          <p:cNvPr id="27653"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700213"/>
            <a:ext cx="6156325"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b="0" i="0" u="none" baseline="0">
                <a:ea typeface="Helvetica" charset="0"/>
                <a:cs typeface="Helvetica" charset="0"/>
              </a:rPr>
              <a:t>Kit de integración H3SE - TCT 4.1 – Factores humanos, señales débiles y comunicación – V2</a:t>
            </a:r>
            <a:endParaRPr lang="es"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63"/>
            <a:ext cx="7772400" cy="1362075"/>
          </a:xfrm>
        </p:spPr>
        <p:txBody>
          <a:bodyPr/>
          <a:lstStyle/>
          <a:p>
            <a:pPr algn="l" rtl="0" eaLnBrk="1" hangingPunct="1">
              <a:defRPr/>
            </a:pPr>
            <a:r>
              <a:rPr lang="es" b="1" i="0" u="none" baseline="0"/>
              <a:t>Las señales débiles</a:t>
            </a:r>
            <a:endParaRPr lang="es" dirty="0"/>
          </a:p>
        </p:txBody>
      </p:sp>
      <p:sp>
        <p:nvSpPr>
          <p:cNvPr id="26627" name="Espace réservé du numéro de diapositive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0914DB75-AF20-2345-9413-6998EF80F989}" type="slidenum">
              <a:rPr>
                <a:solidFill>
                  <a:srgbClr val="898989"/>
                </a:solidFill>
                <a:ea typeface="Helvetica" charset="0"/>
                <a:cs typeface="Helvetica" charset="0"/>
              </a:rPr>
              <a:pPr/>
              <a:t>13</a:t>
            </a:fld>
            <a:endParaRPr lang="es" altLang="fr-FR">
              <a:solidFill>
                <a:srgbClr val="898989"/>
              </a:solidFill>
              <a:ea typeface="Helvetica" charset="0"/>
              <a:cs typeface="Helvetica" charset="0"/>
            </a:endParaRP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sz="900" b="0" i="0" u="none" baseline="0">
                <a:ea typeface="Helvetica" charset="0"/>
                <a:cs typeface="Helvetica" charset="0"/>
              </a:rPr>
              <a:t>Kit de integración H3SE - TCT 4.1 – Factores humanos, señales débiles y comunicación – V2</a:t>
            </a:r>
            <a:endParaRPr lang="es" altLang="fr-FR" sz="900" dirty="0" smtClean="0">
              <a:ea typeface="Helvetica" charset="0"/>
              <a:cs typeface="Helvetica"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es" b="1" i="0" u="none" baseline="0"/>
              <a:t>Las señales débiles (1/2)</a:t>
            </a:r>
            <a:endParaRPr lang="es" dirty="0"/>
          </a:p>
        </p:txBody>
      </p:sp>
      <p:sp>
        <p:nvSpPr>
          <p:cNvPr id="28674" name="Espace réservé du texte 2"/>
          <p:cNvSpPr>
            <a:spLocks noGrp="1"/>
          </p:cNvSpPr>
          <p:nvPr>
            <p:ph type="body" sz="quarter" idx="12"/>
          </p:nvPr>
        </p:nvSpPr>
        <p:spPr>
          <a:xfrm>
            <a:off x="3419872" y="1553369"/>
            <a:ext cx="4824413" cy="2087562"/>
          </a:xfrm>
        </p:spPr>
        <p:txBody>
          <a:bodyPr/>
          <a:lstStyle/>
          <a:p>
            <a:pPr marL="0" indent="0" algn="l" rtl="0" eaLnBrk="1" hangingPunct="1">
              <a:buFont typeface="Lucida Grande" charset="0"/>
              <a:buNone/>
            </a:pPr>
            <a:r>
              <a:rPr lang="es" b="0" i="0" u="none" baseline="0">
                <a:cs typeface="Arial" charset="0"/>
              </a:rPr>
              <a:t>«Una señal débil es una alerta precoz de un cambio, que, por lo general se vuelve cada vez más fuerte una vez combinada con otras señales.» </a:t>
            </a:r>
            <a:endParaRPr lang="es" altLang="fr-FR" dirty="0">
              <a:cs typeface="Arial" charset="0"/>
            </a:endParaRPr>
          </a:p>
          <a:p>
            <a:pPr marL="0" indent="0" algn="l" rtl="0" eaLnBrk="1" hangingPunct="1">
              <a:buFont typeface="Lucida Grande" charset="0"/>
              <a:buNone/>
            </a:pPr>
            <a:r>
              <a:rPr lang="es" b="0" i="0" u="none" baseline="0">
                <a:cs typeface="Arial" charset="0"/>
              </a:rPr>
              <a:t>- Hiltunen, E. </a:t>
            </a:r>
          </a:p>
          <a:p>
            <a:pPr marL="0" indent="0" algn="l" rtl="0" eaLnBrk="1" hangingPunct="1">
              <a:buFont typeface="Lucida Grande" charset="0"/>
              <a:buNone/>
            </a:pPr>
            <a:endParaRPr lang="es" altLang="fr-FR" dirty="0">
              <a:cs typeface="Arial" charset="0"/>
            </a:endParaRPr>
          </a:p>
        </p:txBody>
      </p:sp>
      <p:sp>
        <p:nvSpPr>
          <p:cNvPr id="28676"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C78B6AA2-E8AC-2C44-9AFD-82FA5CAFAE9F}" type="slidenum">
              <a:rPr>
                <a:solidFill>
                  <a:srgbClr val="898989"/>
                </a:solidFill>
                <a:ea typeface="Helvetica" charset="0"/>
                <a:cs typeface="Helvetica" charset="0"/>
              </a:rPr>
              <a:pPr/>
              <a:t>14</a:t>
            </a:fld>
            <a:endParaRPr lang="es" altLang="fr-FR">
              <a:solidFill>
                <a:srgbClr val="898989"/>
              </a:solidFill>
              <a:ea typeface="Helvetica" charset="0"/>
              <a:cs typeface="Helvetica" charset="0"/>
            </a:endParaRPr>
          </a:p>
        </p:txBody>
      </p:sp>
      <p:pic>
        <p:nvPicPr>
          <p:cNvPr id="28677"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44402"/>
            <a:ext cx="2316883" cy="290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827584" y="4693630"/>
            <a:ext cx="7716580" cy="1200329"/>
          </a:xfrm>
          <a:prstGeom prst="rect">
            <a:avLst/>
          </a:prstGeom>
          <a:noFill/>
        </p:spPr>
        <p:txBody>
          <a:bodyPr wrap="square" rtlCol="0">
            <a:spAutoFit/>
          </a:bodyPr>
          <a:lstStyle/>
          <a:p>
            <a:pPr algn="l" rtl="0"/>
            <a:r>
              <a:rPr lang="es" b="1" i="0" u="none" baseline="0">
                <a:solidFill>
                  <a:srgbClr val="BD2B0B"/>
                </a:solidFill>
              </a:rPr>
              <a:t>Una señal débil es algo que ven, huelen u oyen, pero que no perciben directamente como algo que tenga consecuencias potenciales. </a:t>
            </a:r>
          </a:p>
          <a:p>
            <a:endParaRPr lang="es" b="1" dirty="0">
              <a:solidFill>
                <a:srgbClr val="BD2B0B"/>
              </a:solidFill>
            </a:endParaRPr>
          </a:p>
        </p:txBody>
      </p:sp>
      <p:sp>
        <p:nvSpPr>
          <p:cNvPr id="8"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b="0" i="0" u="none" baseline="0">
                <a:ea typeface="Helvetica" charset="0"/>
                <a:cs typeface="Helvetica" charset="0"/>
              </a:rPr>
              <a:t>Kit de integración H3SE - TCT 4.1 – Factores humanos, señales débiles y comunicación – V2</a:t>
            </a:r>
            <a:endParaRPr lang="es" altLang="fr-FR" dirty="0" smtClean="0">
              <a:ea typeface="Helvetica" charset="0"/>
              <a:cs typeface="Helvetica"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es" b="1" i="0" u="none" baseline="0"/>
              <a:t>Las señales débiles (2/2)</a:t>
            </a:r>
            <a:endParaRPr lang="es" dirty="0"/>
          </a:p>
        </p:txBody>
      </p:sp>
      <p:sp>
        <p:nvSpPr>
          <p:cNvPr id="29699"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B4227C8A-5F68-8848-8471-0339BBAE8B5A}" type="slidenum">
              <a:rPr>
                <a:solidFill>
                  <a:srgbClr val="898989"/>
                </a:solidFill>
                <a:ea typeface="Helvetica" charset="0"/>
                <a:cs typeface="Helvetica" charset="0"/>
              </a:rPr>
              <a:pPr/>
              <a:t>15</a:t>
            </a:fld>
            <a:endParaRPr lang="es" altLang="fr-FR">
              <a:solidFill>
                <a:srgbClr val="898989"/>
              </a:solidFill>
              <a:ea typeface="Helvetica" charset="0"/>
              <a:cs typeface="Helvetica" charset="0"/>
            </a:endParaRPr>
          </a:p>
        </p:txBody>
      </p:sp>
      <p:sp>
        <p:nvSpPr>
          <p:cNvPr id="29700" name="Espace réservé du texte 6"/>
          <p:cNvSpPr>
            <a:spLocks noGrp="1"/>
          </p:cNvSpPr>
          <p:nvPr>
            <p:ph type="body" sz="quarter" idx="12"/>
          </p:nvPr>
        </p:nvSpPr>
        <p:spPr>
          <a:xfrm>
            <a:off x="457200" y="908720"/>
            <a:ext cx="8218488" cy="5040312"/>
          </a:xfrm>
        </p:spPr>
        <p:txBody>
          <a:bodyPr/>
          <a:lstStyle/>
          <a:p>
            <a:pPr marL="0" indent="0" algn="l" rtl="0" eaLnBrk="1" hangingPunct="1">
              <a:spcAft>
                <a:spcPts val="1500"/>
              </a:spcAft>
              <a:buFont typeface="Lucida Grande" charset="0"/>
              <a:buNone/>
            </a:pPr>
            <a:r>
              <a:rPr lang="es" b="0" i="0" u="none" baseline="0" dirty="0">
                <a:cs typeface="Arial" charset="0"/>
              </a:rPr>
              <a:t>Algunos ejemplos de señales débiles:</a:t>
            </a:r>
          </a:p>
          <a:p>
            <a:pPr algn="l" rtl="0" eaLnBrk="1" hangingPunct="1">
              <a:spcAft>
                <a:spcPts val="1500"/>
              </a:spcAft>
            </a:pPr>
            <a:r>
              <a:rPr lang="es" b="0" i="0" u="none" baseline="0" dirty="0">
                <a:cs typeface="Arial" charset="0"/>
              </a:rPr>
              <a:t>Demasiada confianza o demasiado poca confianza en sí de los participantes</a:t>
            </a:r>
          </a:p>
          <a:p>
            <a:pPr algn="l" rtl="0" eaLnBrk="1" hangingPunct="1">
              <a:spcAft>
                <a:spcPts val="1500"/>
              </a:spcAft>
            </a:pPr>
            <a:r>
              <a:rPr lang="es" b="0" i="0" u="none" baseline="0" dirty="0">
                <a:cs typeface="Arial" charset="0"/>
              </a:rPr>
              <a:t>Seguridad excesiva en las actividades rutinarias  </a:t>
            </a:r>
          </a:p>
          <a:p>
            <a:pPr algn="l" rtl="0" eaLnBrk="1" hangingPunct="1">
              <a:spcAft>
                <a:spcPts val="1500"/>
              </a:spcAft>
            </a:pPr>
            <a:r>
              <a:rPr lang="es" b="0" i="0" u="none" baseline="0" dirty="0">
                <a:cs typeface="Arial" charset="0"/>
              </a:rPr>
              <a:t>Falta de experiencia en actividades inusuales o peligrosas. </a:t>
            </a:r>
          </a:p>
          <a:p>
            <a:pPr algn="l" rtl="0" eaLnBrk="1" hangingPunct="1">
              <a:spcAft>
                <a:spcPts val="1500"/>
              </a:spcAft>
            </a:pPr>
            <a:r>
              <a:rPr lang="es" b="0" i="0" u="none" baseline="0" dirty="0">
                <a:cs typeface="Arial" charset="0"/>
              </a:rPr>
              <a:t>Cansancio, desánimo, desmotivación, desaliento, provocación, etc.</a:t>
            </a:r>
          </a:p>
          <a:p>
            <a:pPr algn="l" rtl="0" eaLnBrk="1" hangingPunct="1">
              <a:spcAft>
                <a:spcPts val="1500"/>
              </a:spcAft>
            </a:pPr>
            <a:r>
              <a:rPr lang="es" b="0" i="0" u="none" baseline="0" dirty="0">
                <a:cs typeface="Arial" charset="0"/>
              </a:rPr>
              <a:t>Distintas presiones (producción, tiempo, desafíos financieros, etc.)   </a:t>
            </a:r>
          </a:p>
          <a:p>
            <a:pPr algn="l" rtl="0" eaLnBrk="1" hangingPunct="1">
              <a:spcAft>
                <a:spcPts val="1500"/>
              </a:spcAft>
            </a:pPr>
            <a:r>
              <a:rPr lang="es" b="0" i="0" u="none" baseline="0" dirty="0">
                <a:cs typeface="Arial" charset="0"/>
              </a:rPr>
              <a:t>Estado y adecuación de los equipos y herramientas, orden y limpieza </a:t>
            </a:r>
            <a:endParaRPr lang="es" altLang="fr-FR" dirty="0" smtClean="0">
              <a:cs typeface="Arial" charset="0"/>
            </a:endParaRPr>
          </a:p>
          <a:p>
            <a:pPr algn="l" rtl="0" eaLnBrk="1" hangingPunct="1">
              <a:spcAft>
                <a:spcPts val="1500"/>
              </a:spcAft>
            </a:pPr>
            <a:r>
              <a:rPr lang="es" b="0" i="0" u="none" baseline="0" dirty="0">
                <a:cs typeface="Arial" charset="0"/>
              </a:rPr>
              <a:t>Distintas anomalías</a:t>
            </a:r>
          </a:p>
          <a:p>
            <a:pPr algn="l" rtl="0" eaLnBrk="1" hangingPunct="1">
              <a:spcAft>
                <a:spcPts val="1500"/>
              </a:spcAft>
            </a:pPr>
            <a:r>
              <a:rPr lang="es" b="0" i="0" u="none" baseline="0" dirty="0">
                <a:cs typeface="Arial" charset="0"/>
              </a:rPr>
              <a:t>Etc. </a:t>
            </a:r>
            <a:endParaRPr lang="es" altLang="fr-FR" dirty="0">
              <a:cs typeface="Arial" charset="0"/>
            </a:endParaRP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b="0" i="0" u="none" baseline="0">
                <a:ea typeface="Helvetica" charset="0"/>
                <a:cs typeface="Helvetica" charset="0"/>
              </a:rPr>
              <a:t>Kit de integración H3SE - TCT 4.1 – Factores humanos, señales débiles y comunicación – V2</a:t>
            </a:r>
            <a:endParaRPr lang="es" altLang="fr-FR" dirty="0" smtClean="0">
              <a:ea typeface="Helvetica" charset="0"/>
              <a:cs typeface="Helvetica"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63"/>
            <a:ext cx="7772400" cy="1362075"/>
          </a:xfrm>
        </p:spPr>
        <p:txBody>
          <a:bodyPr/>
          <a:lstStyle/>
          <a:p>
            <a:pPr algn="l" rtl="0" eaLnBrk="1" hangingPunct="1">
              <a:defRPr/>
            </a:pPr>
            <a:r>
              <a:rPr lang="es" b="1" i="0" u="none" baseline="0"/>
              <a:t>La evaluación del riesgo</a:t>
            </a:r>
            <a:endParaRPr lang="es" dirty="0"/>
          </a:p>
        </p:txBody>
      </p:sp>
      <p:sp>
        <p:nvSpPr>
          <p:cNvPr id="30723" name="Espace réservé du numéro de diapositive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DA7E484C-50C6-EE4D-B5B7-6A904C5CAC03}" type="slidenum">
              <a:rPr>
                <a:solidFill>
                  <a:srgbClr val="898989"/>
                </a:solidFill>
                <a:ea typeface="Helvetica" charset="0"/>
                <a:cs typeface="Helvetica" charset="0"/>
              </a:rPr>
              <a:pPr/>
              <a:t>16</a:t>
            </a:fld>
            <a:endParaRPr lang="es" altLang="fr-FR">
              <a:solidFill>
                <a:srgbClr val="898989"/>
              </a:solidFill>
              <a:ea typeface="Helvetica" charset="0"/>
              <a:cs typeface="Helvetica" charset="0"/>
            </a:endParaRP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sz="900" b="0" i="0" u="none" baseline="0">
                <a:ea typeface="Helvetica" charset="0"/>
                <a:cs typeface="Helvetica" charset="0"/>
              </a:rPr>
              <a:t>Kit de integración H3SE - TCT 4.1 – Factores humanos, señales débiles y comunicación – V2</a:t>
            </a:r>
            <a:endParaRPr lang="es" altLang="fr-FR" sz="900"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s" b="1" i="0" u="none" baseline="0"/>
              <a:t>La escuadrilla perdida en el Triángulo de las Bermudas</a:t>
            </a:r>
            <a:endParaRPr lang="es"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17</a:t>
            </a:fld>
            <a:endParaRPr lang="es" altLang="fr-FR"/>
          </a:p>
        </p:txBody>
      </p:sp>
      <p:pic>
        <p:nvPicPr>
          <p:cNvPr id="7" name="Image 6"/>
          <p:cNvPicPr>
            <a:picLocks noChangeAspect="1"/>
          </p:cNvPicPr>
          <p:nvPr/>
        </p:nvPicPr>
        <p:blipFill rotWithShape="1">
          <a:blip r:embed="rId2">
            <a:extLst>
              <a:ext uri="{28A0092B-C50C-407E-A947-70E740481C1C}">
                <a14:useLocalDpi xmlns:a14="http://schemas.microsoft.com/office/drawing/2010/main" val="0"/>
              </a:ext>
            </a:extLst>
          </a:blip>
          <a:srcRect b="4507"/>
          <a:stretch/>
        </p:blipFill>
        <p:spPr>
          <a:xfrm>
            <a:off x="5623529" y="1970691"/>
            <a:ext cx="3344116" cy="334731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970691"/>
            <a:ext cx="5243833" cy="3347314"/>
          </a:xfrm>
          <a:prstGeom prst="rect">
            <a:avLst/>
          </a:prstGeom>
        </p:spPr>
      </p:pic>
      <p:sp>
        <p:nvSpPr>
          <p:cNvPr id="9"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b="0" i="0" u="none" baseline="0">
                <a:ea typeface="Helvetica" charset="0"/>
                <a:cs typeface="Helvetica" charset="0"/>
              </a:rPr>
              <a:t>Kit de integración H3SE - TCT 4.1 – Factores humanos, señales débiles y comunicación – V2</a:t>
            </a:r>
            <a:endParaRPr lang="es" altLang="fr-FR" dirty="0" smtClean="0">
              <a:ea typeface="Helvetica" charset="0"/>
              <a:cs typeface="Helvetica" charset="0"/>
            </a:endParaRPr>
          </a:p>
        </p:txBody>
      </p:sp>
    </p:spTree>
    <p:extLst>
      <p:ext uri="{BB962C8B-B14F-4D97-AF65-F5344CB8AC3E}">
        <p14:creationId xmlns:p14="http://schemas.microsoft.com/office/powerpoint/2010/main" val="677008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s" b="1" i="0" u="none" baseline="0"/>
              <a:t>La escuadrilla perdida en el Triángulo de las Bermudas – los hechos </a:t>
            </a:r>
            <a:endParaRPr lang="es"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18</a:t>
            </a:fld>
            <a:endParaRPr lang="es" altLang="fr-F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340768"/>
            <a:ext cx="6163096" cy="4633439"/>
          </a:xfrm>
          <a:prstGeom prst="rect">
            <a:avLst/>
          </a:prstGeom>
        </p:spPr>
      </p:pic>
      <p:grpSp>
        <p:nvGrpSpPr>
          <p:cNvPr id="28" name="Grouper 27"/>
          <p:cNvGrpSpPr/>
          <p:nvPr/>
        </p:nvGrpSpPr>
        <p:grpSpPr>
          <a:xfrm>
            <a:off x="34488" y="2501467"/>
            <a:ext cx="2624578" cy="1159308"/>
            <a:chOff x="220860" y="2216083"/>
            <a:chExt cx="2624578" cy="1159308"/>
          </a:xfrm>
        </p:grpSpPr>
        <p:sp>
          <p:nvSpPr>
            <p:cNvPr id="9" name="Triangle 8"/>
            <p:cNvSpPr/>
            <p:nvPr/>
          </p:nvSpPr>
          <p:spPr>
            <a:xfrm rot="20464600">
              <a:off x="2483768" y="2708920"/>
              <a:ext cx="144016" cy="28803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
            </a:p>
          </p:txBody>
        </p:sp>
        <p:sp>
          <p:nvSpPr>
            <p:cNvPr id="10" name="Triangle 9"/>
            <p:cNvSpPr/>
            <p:nvPr/>
          </p:nvSpPr>
          <p:spPr>
            <a:xfrm rot="20464600">
              <a:off x="2483768" y="3087359"/>
              <a:ext cx="144016" cy="28803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
            </a:p>
          </p:txBody>
        </p:sp>
        <p:sp>
          <p:nvSpPr>
            <p:cNvPr id="11" name="Triangle 10"/>
            <p:cNvSpPr/>
            <p:nvPr/>
          </p:nvSpPr>
          <p:spPr>
            <a:xfrm rot="20464600">
              <a:off x="2701422" y="3028091"/>
              <a:ext cx="144016" cy="28803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
            </a:p>
          </p:txBody>
        </p:sp>
        <p:cxnSp>
          <p:nvCxnSpPr>
            <p:cNvPr id="16" name="Connecteur droit avec flèche 15"/>
            <p:cNvCxnSpPr/>
            <p:nvPr/>
          </p:nvCxnSpPr>
          <p:spPr>
            <a:xfrm>
              <a:off x="1187624" y="2657174"/>
              <a:ext cx="1253331" cy="38990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ZoneTexte 16"/>
            <p:cNvSpPr txBox="1"/>
            <p:nvPr/>
          </p:nvSpPr>
          <p:spPr>
            <a:xfrm>
              <a:off x="220860" y="2216083"/>
              <a:ext cx="1173439" cy="830997"/>
            </a:xfrm>
            <a:prstGeom prst="rect">
              <a:avLst/>
            </a:prstGeom>
            <a:noFill/>
          </p:spPr>
          <p:txBody>
            <a:bodyPr wrap="square" rtlCol="0">
              <a:spAutoFit/>
            </a:bodyPr>
            <a:lstStyle/>
            <a:p>
              <a:pPr algn="l" rtl="0"/>
              <a:r>
                <a:rPr lang="es" sz="1600" b="0" i="0" u="none" baseline="0"/>
                <a:t>Dónde creía estar el capitán</a:t>
              </a:r>
              <a:endParaRPr lang="es" sz="1600" dirty="0"/>
            </a:p>
          </p:txBody>
        </p:sp>
      </p:grpSp>
      <p:grpSp>
        <p:nvGrpSpPr>
          <p:cNvPr id="29" name="Grouper 28"/>
          <p:cNvGrpSpPr/>
          <p:nvPr/>
        </p:nvGrpSpPr>
        <p:grpSpPr>
          <a:xfrm>
            <a:off x="3737163" y="2013025"/>
            <a:ext cx="2721585" cy="1118937"/>
            <a:chOff x="3303146" y="1933381"/>
            <a:chExt cx="2721585" cy="1118937"/>
          </a:xfrm>
        </p:grpSpPr>
        <p:sp>
          <p:nvSpPr>
            <p:cNvPr id="12" name="Triangle 11"/>
            <p:cNvSpPr/>
            <p:nvPr/>
          </p:nvSpPr>
          <p:spPr>
            <a:xfrm rot="7392495">
              <a:off x="3723822" y="2836294"/>
              <a:ext cx="144016" cy="288032"/>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
                <a:solidFill>
                  <a:srgbClr val="00B050"/>
                </a:solidFill>
              </a:endParaRPr>
            </a:p>
          </p:txBody>
        </p:sp>
        <p:sp>
          <p:nvSpPr>
            <p:cNvPr id="13" name="Triangle 12"/>
            <p:cNvSpPr/>
            <p:nvPr/>
          </p:nvSpPr>
          <p:spPr>
            <a:xfrm rot="7359678">
              <a:off x="3375154" y="2764720"/>
              <a:ext cx="144016" cy="288032"/>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
                <a:solidFill>
                  <a:srgbClr val="00B050"/>
                </a:solidFill>
              </a:endParaRPr>
            </a:p>
          </p:txBody>
        </p:sp>
        <p:sp>
          <p:nvSpPr>
            <p:cNvPr id="14" name="Triangle 13"/>
            <p:cNvSpPr/>
            <p:nvPr/>
          </p:nvSpPr>
          <p:spPr>
            <a:xfrm rot="7881872">
              <a:off x="3533437" y="2547953"/>
              <a:ext cx="144016" cy="288032"/>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
                <a:solidFill>
                  <a:srgbClr val="00B050"/>
                </a:solidFill>
              </a:endParaRPr>
            </a:p>
          </p:txBody>
        </p:sp>
        <p:cxnSp>
          <p:nvCxnSpPr>
            <p:cNvPr id="21" name="Connecteur droit avec flèche 20"/>
            <p:cNvCxnSpPr>
              <a:stCxn id="25" idx="1"/>
            </p:cNvCxnSpPr>
            <p:nvPr/>
          </p:nvCxnSpPr>
          <p:spPr>
            <a:xfrm flipH="1">
              <a:off x="3842476" y="2348880"/>
              <a:ext cx="1008816" cy="41549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ZoneTexte 24"/>
            <p:cNvSpPr txBox="1"/>
            <p:nvPr/>
          </p:nvSpPr>
          <p:spPr>
            <a:xfrm>
              <a:off x="4851292" y="1933381"/>
              <a:ext cx="1173439" cy="830997"/>
            </a:xfrm>
            <a:prstGeom prst="rect">
              <a:avLst/>
            </a:prstGeom>
            <a:noFill/>
          </p:spPr>
          <p:txBody>
            <a:bodyPr wrap="square" rtlCol="0">
              <a:spAutoFit/>
            </a:bodyPr>
            <a:lstStyle/>
            <a:p>
              <a:pPr algn="l" rtl="0"/>
              <a:r>
                <a:rPr lang="es" sz="1600" b="0" i="0" u="none" baseline="0"/>
                <a:t>Dónde estaban realmente</a:t>
              </a:r>
              <a:endParaRPr lang="es" sz="1600" dirty="0"/>
            </a:p>
          </p:txBody>
        </p:sp>
      </p:grpSp>
      <p:sp>
        <p:nvSpPr>
          <p:cNvPr id="18"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b="0" i="0" u="none" baseline="0">
                <a:ea typeface="Helvetica" charset="0"/>
                <a:cs typeface="Helvetica" charset="0"/>
              </a:rPr>
              <a:t>Kit de integración H3SE - TCT 4.1 – Factores humanos, señales débiles y comunicación – V2</a:t>
            </a:r>
            <a:endParaRPr lang="es" altLang="fr-FR" dirty="0" smtClean="0">
              <a:ea typeface="Helvetica" charset="0"/>
              <a:cs typeface="Helvetica" charset="0"/>
            </a:endParaRPr>
          </a:p>
        </p:txBody>
      </p:sp>
    </p:spTree>
    <p:extLst>
      <p:ext uri="{BB962C8B-B14F-4D97-AF65-F5344CB8AC3E}">
        <p14:creationId xmlns:p14="http://schemas.microsoft.com/office/powerpoint/2010/main" val="152586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s" b="1" i="0" u="none" baseline="0"/>
              <a:t>El error en la evaluación de riesgos</a:t>
            </a:r>
            <a:endParaRPr lang="es" dirty="0"/>
          </a:p>
        </p:txBody>
      </p:sp>
      <p:sp>
        <p:nvSpPr>
          <p:cNvPr id="3" name="Espace réservé du texte 2"/>
          <p:cNvSpPr>
            <a:spLocks noGrp="1"/>
          </p:cNvSpPr>
          <p:nvPr>
            <p:ph type="body" sz="quarter" idx="12"/>
          </p:nvPr>
        </p:nvSpPr>
        <p:spPr/>
        <p:txBody>
          <a:bodyPr/>
          <a:lstStyle/>
          <a:p>
            <a:pPr marL="0" indent="0" algn="just" rtl="0">
              <a:buNone/>
            </a:pPr>
            <a:r>
              <a:rPr lang="es" b="0" i="0" u="none" baseline="0"/>
              <a:t>Se pueden cometer errores en la evaluación de riesgos:</a:t>
            </a:r>
          </a:p>
          <a:p>
            <a:pPr lvl="0" algn="just" rtl="0"/>
            <a:r>
              <a:rPr lang="es" b="0" i="0" u="none" baseline="0"/>
              <a:t>porque nos creamos una </a:t>
            </a:r>
            <a:r>
              <a:rPr lang="es" b="1" i="0" u="none" baseline="0">
                <a:solidFill>
                  <a:srgbClr val="BD2B0B"/>
                </a:solidFill>
              </a:rPr>
              <a:t>representación</a:t>
            </a:r>
            <a:r>
              <a:rPr lang="es" b="0" i="0" u="none" baseline="0"/>
              <a:t> de la realidad que es falsa (diferente imagen mental de la realidad), </a:t>
            </a:r>
          </a:p>
          <a:p>
            <a:pPr lvl="0" algn="just" rtl="0"/>
            <a:r>
              <a:rPr lang="es" b="0" i="0" u="none" baseline="0"/>
              <a:t>porque sacamos </a:t>
            </a:r>
            <a:r>
              <a:rPr lang="es" b="1" i="0" u="none" baseline="0">
                <a:solidFill>
                  <a:srgbClr val="BD2B0B"/>
                </a:solidFill>
              </a:rPr>
              <a:t>conclusiones</a:t>
            </a:r>
            <a:r>
              <a:rPr lang="es" b="0" i="0" u="none" baseline="0"/>
              <a:t> de: </a:t>
            </a:r>
          </a:p>
          <a:p>
            <a:pPr lvl="1" algn="just" rtl="0"/>
            <a:r>
              <a:rPr lang="es" b="1" i="0" u="none" baseline="0">
                <a:solidFill>
                  <a:srgbClr val="BD2B0B"/>
                </a:solidFill>
              </a:rPr>
              <a:t>Representatividad</a:t>
            </a:r>
            <a:r>
              <a:rPr lang="es" b="1" i="0" u="none" baseline="0"/>
              <a:t>:</a:t>
            </a:r>
            <a:r>
              <a:rPr lang="es" b="0" i="0" u="none" baseline="0"/>
              <a:t> Conclusión mental con respecto a la probabilidad de un acontecimiento sacada de su experiencia personal: </a:t>
            </a:r>
            <a:r>
              <a:rPr lang="es" b="0" i="1" u="none" baseline="0"/>
              <a:t>«¡Joe pasó por este atajo para volver al campamento, no le pasó nada!».</a:t>
            </a:r>
            <a:endParaRPr lang="es" dirty="0"/>
          </a:p>
          <a:p>
            <a:pPr lvl="1" algn="just" rtl="0"/>
            <a:r>
              <a:rPr lang="es" b="1" i="0" u="none" baseline="0">
                <a:solidFill>
                  <a:srgbClr val="BD2B0B"/>
                </a:solidFill>
              </a:rPr>
              <a:t>Disponibilidad</a:t>
            </a:r>
            <a:r>
              <a:rPr lang="es" b="1" i="0" u="none" baseline="0"/>
              <a:t>:</a:t>
            </a:r>
            <a:r>
              <a:rPr lang="es" b="0" i="0" u="none" baseline="0"/>
              <a:t> Conclusión mental basada en ejemplos que nos vienen inmediatamente a la cabeza (acontecimientos o situaciones relacionados):</a:t>
            </a:r>
            <a:r>
              <a:rPr lang="es" b="0" i="1" u="none" baseline="0"/>
              <a:t> «Mi coche está averiado, mi colega, que tiene el mismo modelo que yo, tuvo una avería de arranque, por lo tanto, tengo un problema de arranque.»</a:t>
            </a:r>
          </a:p>
          <a:p>
            <a:pPr lvl="1" algn="just" rtl="0"/>
            <a:r>
              <a:rPr lang="es" b="1" i="0" u="none" baseline="0">
                <a:solidFill>
                  <a:srgbClr val="BD2B0B"/>
                </a:solidFill>
              </a:rPr>
              <a:t>Anclaje</a:t>
            </a:r>
            <a:r>
              <a:rPr lang="es" b="1" i="0" u="none" baseline="0"/>
              <a:t>:</a:t>
            </a:r>
            <a:r>
              <a:rPr lang="es" b="0" i="0" u="none" baseline="0"/>
              <a:t> La primera información recibida («el ancla») tiene un impacto más fuerte que las siguientes en el momento de tomar una decisión:</a:t>
            </a:r>
            <a:r>
              <a:rPr lang="es" b="0" i="1" u="none" baseline="0">
                <a:effectLst/>
              </a:rPr>
              <a:t> </a:t>
            </a:r>
            <a:r>
              <a:rPr lang="es" b="0" i="1" u="none" baseline="0"/>
              <a:t>«¡Me compré estos zapatos al 50 % de descuento, es una ganga porque costaban 300 €!»</a:t>
            </a:r>
            <a:endParaRPr lang="es" i="1"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19</a:t>
            </a:fld>
            <a:endParaRPr lang="es"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b="0" i="0" u="none" baseline="0">
                <a:ea typeface="Helvetica" charset="0"/>
                <a:cs typeface="Helvetica" charset="0"/>
              </a:rPr>
              <a:t>Kit de integración H3SE - TCT 4.1 – Factores humanos, señales débiles y comunicación – V2</a:t>
            </a:r>
            <a:endParaRPr lang="es" altLang="fr-FR" dirty="0" smtClean="0">
              <a:ea typeface="Helvetica" charset="0"/>
              <a:cs typeface="Helvetica" charset="0"/>
            </a:endParaRPr>
          </a:p>
        </p:txBody>
      </p:sp>
    </p:spTree>
    <p:extLst>
      <p:ext uri="{BB962C8B-B14F-4D97-AF65-F5344CB8AC3E}">
        <p14:creationId xmlns:p14="http://schemas.microsoft.com/office/powerpoint/2010/main" val="1111119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l" rtl="0" eaLnBrk="1" fontAlgn="auto" hangingPunct="1">
              <a:spcAft>
                <a:spcPts val="0"/>
              </a:spcAft>
              <a:defRPr/>
            </a:pPr>
            <a:r>
              <a:rPr lang="es" b="1" i="0" u="none" baseline="0">
                <a:solidFill>
                  <a:schemeClr val="accent3">
                    <a:lumMod val="75000"/>
                  </a:schemeClr>
                </a:solidFill>
                <a:ea typeface="+mj-ea"/>
              </a:rPr>
              <a:t>Objetivos del módulo</a:t>
            </a:r>
            <a:endParaRPr lang="es" dirty="0">
              <a:solidFill>
                <a:schemeClr val="accent3">
                  <a:lumMod val="75000"/>
                </a:schemeClr>
              </a:solidFill>
              <a:ea typeface="+mj-ea"/>
            </a:endParaRPr>
          </a:p>
        </p:txBody>
      </p:sp>
      <p:sp>
        <p:nvSpPr>
          <p:cNvPr id="13315" name="Espace réservé du pied de page 1"/>
          <p:cNvSpPr>
            <a:spLocks noGrp="1"/>
          </p:cNvSpPr>
          <p:nvPr>
            <p:ph type="ftr" sz="quarter" idx="13"/>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b="0" i="0" u="none" baseline="0">
                <a:ea typeface="Helvetica" charset="0"/>
                <a:cs typeface="Helvetica" charset="0"/>
              </a:rPr>
              <a:t>Kit de integración H3SE - TCT 4.1 – Factores humanos, señales débiles y comunicación – V2</a:t>
            </a:r>
            <a:endParaRPr lang="es" altLang="fr-FR" dirty="0" smtClean="0">
              <a:ea typeface="Helvetica" charset="0"/>
              <a:cs typeface="Helvetica" charset="0"/>
            </a:endParaRPr>
          </a:p>
        </p:txBody>
      </p:sp>
      <p:sp>
        <p:nvSpPr>
          <p:cNvPr id="15363" name="Espace réservé du numéro de diapositive 2"/>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59FB57F2-3C2B-D749-9DAF-BF2860568096}" type="slidenum">
              <a:rPr>
                <a:solidFill>
                  <a:srgbClr val="898989"/>
                </a:solidFill>
                <a:ea typeface="Helvetica" charset="0"/>
                <a:cs typeface="Helvetica" charset="0"/>
              </a:rPr>
              <a:pPr/>
              <a:t>2</a:t>
            </a:fld>
            <a:endParaRPr lang="es" altLang="fr-FR">
              <a:solidFill>
                <a:srgbClr val="898989"/>
              </a:solidFill>
              <a:ea typeface="Helvetica" charset="0"/>
              <a:cs typeface="Helvetica" charset="0"/>
            </a:endParaRPr>
          </a:p>
        </p:txBody>
      </p:sp>
      <p:sp>
        <p:nvSpPr>
          <p:cNvPr id="15364" name="Espace réservé du contenu 4"/>
          <p:cNvSpPr>
            <a:spLocks noGrp="1"/>
          </p:cNvSpPr>
          <p:nvPr>
            <p:ph type="body" sz="quarter" idx="12"/>
          </p:nvPr>
        </p:nvSpPr>
        <p:spPr>
          <a:xfrm>
            <a:off x="457200" y="1125538"/>
            <a:ext cx="8218488" cy="5040312"/>
          </a:xfrm>
        </p:spPr>
        <p:txBody>
          <a:bodyPr/>
          <a:lstStyle/>
          <a:p>
            <a:pPr marL="0" indent="0" algn="l" rtl="0" eaLnBrk="1" hangingPunct="1">
              <a:spcBef>
                <a:spcPts val="600"/>
              </a:spcBef>
              <a:spcAft>
                <a:spcPts val="600"/>
              </a:spcAft>
              <a:buFont typeface="Lucida Grande" charset="0"/>
              <a:buNone/>
            </a:pPr>
            <a:r>
              <a:rPr lang="es" b="0" i="0" u="none" baseline="0">
                <a:cs typeface="Arial" charset="0"/>
              </a:rPr>
              <a:t>Al final de este módulo de media jornada:</a:t>
            </a:r>
          </a:p>
          <a:p>
            <a:pPr algn="l" rtl="0" eaLnBrk="1" hangingPunct="1">
              <a:spcBef>
                <a:spcPts val="600"/>
              </a:spcBef>
              <a:spcAft>
                <a:spcPts val="600"/>
              </a:spcAft>
            </a:pPr>
            <a:r>
              <a:rPr lang="es" b="0" i="0" u="none" baseline="0">
                <a:cs typeface="Arial" charset="0"/>
              </a:rPr>
              <a:t>Entenderán lo que caracteriza el factor humano en materia de seguridad,</a:t>
            </a:r>
            <a:endParaRPr lang="es" altLang="fr-FR" dirty="0">
              <a:cs typeface="Arial" charset="0"/>
            </a:endParaRPr>
          </a:p>
          <a:p>
            <a:pPr algn="l" rtl="0" eaLnBrk="1" hangingPunct="1">
              <a:spcBef>
                <a:spcPts val="600"/>
              </a:spcBef>
              <a:spcAft>
                <a:spcPts val="600"/>
              </a:spcAft>
            </a:pPr>
            <a:r>
              <a:rPr lang="es" b="0" i="0" u="none" baseline="0">
                <a:cs typeface="Arial" charset="0"/>
              </a:rPr>
              <a:t>Conocerán el concepto de señales débiles,</a:t>
            </a:r>
            <a:endParaRPr lang="es" altLang="fr-FR" dirty="0">
              <a:ea typeface="Helvetica" charset="0"/>
              <a:cs typeface="Helvetica" charset="0"/>
            </a:endParaRPr>
          </a:p>
          <a:p>
            <a:pPr algn="l" rtl="0" eaLnBrk="1" hangingPunct="1">
              <a:spcBef>
                <a:spcPts val="600"/>
              </a:spcBef>
              <a:spcAft>
                <a:spcPts val="600"/>
              </a:spcAft>
            </a:pPr>
            <a:r>
              <a:rPr lang="es" b="0" i="0" u="none" baseline="0">
                <a:cs typeface="Arial" charset="0"/>
              </a:rPr>
              <a:t>Entenderán la importancia de la comunicación interpersonal en la gestión de riesgos (incluso teniendo en cuenta las diferencias culturales).</a:t>
            </a:r>
          </a:p>
          <a:p>
            <a:pPr algn="l" rtl="0" eaLnBrk="1" hangingPunct="1">
              <a:spcBef>
                <a:spcPts val="600"/>
              </a:spcBef>
              <a:spcAft>
                <a:spcPts val="600"/>
              </a:spcAft>
            </a:pPr>
            <a:r>
              <a:rPr lang="es" b="0" i="0" u="none" baseline="0">
                <a:cs typeface="Arial" charset="0"/>
              </a:rPr>
              <a:t>Serán capaces de practicar la escucha activa.</a:t>
            </a:r>
            <a:endParaRPr lang="es" altLang="fr-FR" dirty="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63"/>
            <a:ext cx="7772400" cy="1362075"/>
          </a:xfrm>
        </p:spPr>
        <p:txBody>
          <a:bodyPr/>
          <a:lstStyle/>
          <a:p>
            <a:pPr algn="l" rtl="0" eaLnBrk="1" hangingPunct="1">
              <a:defRPr/>
            </a:pPr>
            <a:r>
              <a:rPr lang="es" b="1" i="0" u="none" baseline="0"/>
              <a:t>La asunción de riesgo</a:t>
            </a:r>
            <a:endParaRPr lang="es" dirty="0"/>
          </a:p>
        </p:txBody>
      </p:sp>
      <p:sp>
        <p:nvSpPr>
          <p:cNvPr id="30723" name="Espace réservé du numéro de diapositive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DA7E484C-50C6-EE4D-B5B7-6A904C5CAC03}" type="slidenum">
              <a:rPr>
                <a:solidFill>
                  <a:srgbClr val="898989"/>
                </a:solidFill>
                <a:ea typeface="Helvetica" charset="0"/>
                <a:cs typeface="Helvetica" charset="0"/>
              </a:rPr>
              <a:pPr/>
              <a:t>20</a:t>
            </a:fld>
            <a:endParaRPr lang="es" altLang="fr-FR">
              <a:solidFill>
                <a:srgbClr val="898989"/>
              </a:solidFill>
              <a:ea typeface="Helvetica" charset="0"/>
              <a:cs typeface="Helvetica" charset="0"/>
            </a:endParaRP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sz="900" b="0" i="0" u="none" baseline="0">
                <a:ea typeface="Helvetica" charset="0"/>
                <a:cs typeface="Helvetica" charset="0"/>
              </a:rPr>
              <a:t>Kit de integración H3SE - TCT 4.1 – Factores humanos, señales débiles y comunicación – V2</a:t>
            </a:r>
            <a:endParaRPr lang="es" altLang="fr-FR" sz="900" dirty="0" smtClean="0">
              <a:ea typeface="Helvetica" charset="0"/>
              <a:cs typeface="Helvetica" charset="0"/>
            </a:endParaRPr>
          </a:p>
        </p:txBody>
      </p:sp>
    </p:spTree>
    <p:extLst>
      <p:ext uri="{BB962C8B-B14F-4D97-AF65-F5344CB8AC3E}">
        <p14:creationId xmlns:p14="http://schemas.microsoft.com/office/powerpoint/2010/main" val="2021828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p:cNvSpPr>
            <a:spLocks noGrp="1"/>
          </p:cNvSpPr>
          <p:nvPr>
            <p:ph type="title"/>
          </p:nvPr>
        </p:nvSpPr>
        <p:spPr bwMode="auto"/>
        <p:txBody>
          <a:bodyPr wrap="square" numCol="1" anchorCtr="0" compatLnSpc="1">
            <a:prstTxWarp prst="textNoShape">
              <a:avLst/>
            </a:prstTxWarp>
          </a:bodyPr>
          <a:lstStyle/>
          <a:p>
            <a:pPr algn="l" rtl="0" eaLnBrk="1" hangingPunct="1"/>
            <a:r>
              <a:rPr lang="es" b="1" i="0" u="none" baseline="0"/>
              <a:t>Vídeo</a:t>
            </a:r>
            <a:r>
              <a:rPr lang="es" b="1" i="0" u="none" cap="none" baseline="0">
                <a:cs typeface="Arial" charset="0"/>
              </a:rPr>
              <a:t> </a:t>
            </a:r>
            <a:r>
              <a:rPr lang="es" b="1" i="0" u="none" baseline="0"/>
              <a:t>de un paso a nivel</a:t>
            </a:r>
          </a:p>
        </p:txBody>
      </p:sp>
      <p:sp>
        <p:nvSpPr>
          <p:cNvPr id="31748"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64F649A1-DE1F-D64B-A3C7-3E131F646430}" type="slidenum">
              <a:rPr>
                <a:solidFill>
                  <a:srgbClr val="898989"/>
                </a:solidFill>
                <a:ea typeface="Helvetica" charset="0"/>
                <a:cs typeface="Helvetica" charset="0"/>
              </a:rPr>
              <a:pPr/>
              <a:t>21</a:t>
            </a:fld>
            <a:endParaRPr lang="es" altLang="fr-FR">
              <a:solidFill>
                <a:srgbClr val="898989"/>
              </a:solidFill>
              <a:ea typeface="Helvetica" charset="0"/>
              <a:cs typeface="Helvetica"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687" y="1412776"/>
            <a:ext cx="5525513" cy="4117190"/>
          </a:xfrm>
          <a:prstGeom prst="rect">
            <a:avLst/>
          </a:prstGeom>
        </p:spPr>
      </p:pic>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b="0" i="0" u="none" baseline="0">
                <a:ea typeface="Helvetica" charset="0"/>
                <a:cs typeface="Helvetica" charset="0"/>
              </a:rPr>
              <a:t>Kit de integración H3SE - TCT 4.1 – Factores humanos, señales débiles y comunicación – V2</a:t>
            </a:r>
            <a:endParaRPr lang="es"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à coins arrondis 13"/>
          <p:cNvSpPr/>
          <p:nvPr/>
        </p:nvSpPr>
        <p:spPr>
          <a:xfrm>
            <a:off x="775442" y="1376772"/>
            <a:ext cx="1728192" cy="792088"/>
          </a:xfrm>
          <a:prstGeom prst="round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
          </a:p>
        </p:txBody>
      </p:sp>
      <p:sp>
        <p:nvSpPr>
          <p:cNvPr id="2" name="Titre 1"/>
          <p:cNvSpPr>
            <a:spLocks noGrp="1"/>
          </p:cNvSpPr>
          <p:nvPr>
            <p:ph type="title"/>
          </p:nvPr>
        </p:nvSpPr>
        <p:spPr/>
        <p:txBody>
          <a:bodyPr/>
          <a:lstStyle/>
          <a:p>
            <a:pPr algn="l" rtl="0"/>
            <a:r>
              <a:rPr lang="es" b="1" i="0" u="none" baseline="0"/>
              <a:t>Ejemplo de análisis – cruzar la vías del tren </a:t>
            </a:r>
            <a:r>
              <a:rPr lang="es"/>
              <a:t/>
            </a:r>
            <a:br>
              <a:rPr lang="es"/>
            </a:br>
            <a:endParaRPr lang="es"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22</a:t>
            </a:fld>
            <a:endParaRPr lang="es" altLang="fr-FR"/>
          </a:p>
        </p:txBody>
      </p:sp>
      <p:sp>
        <p:nvSpPr>
          <p:cNvPr id="10" name="ZoneTexte 9"/>
          <p:cNvSpPr txBox="1"/>
          <p:nvPr/>
        </p:nvSpPr>
        <p:spPr>
          <a:xfrm>
            <a:off x="611559" y="2364187"/>
            <a:ext cx="2665781" cy="3785652"/>
          </a:xfrm>
          <a:prstGeom prst="rect">
            <a:avLst/>
          </a:prstGeom>
          <a:noFill/>
        </p:spPr>
        <p:txBody>
          <a:bodyPr wrap="square" rtlCol="0">
            <a:spAutoFit/>
          </a:bodyPr>
          <a:lstStyle/>
          <a:p>
            <a:pPr marL="285750" indent="-285750" algn="l" rtl="0" eaLnBrk="1" hangingPunct="1">
              <a:spcBef>
                <a:spcPts val="0"/>
              </a:spcBef>
              <a:spcAft>
                <a:spcPts val="0"/>
              </a:spcAft>
              <a:buClr>
                <a:srgbClr val="A90025"/>
              </a:buClr>
              <a:buSzPct val="120000"/>
              <a:buFont typeface="Arial" charset="0"/>
              <a:buChar char="•"/>
            </a:pPr>
            <a:r>
              <a:rPr lang="es" sz="1600" b="0" i="0" u="none" baseline="0">
                <a:latin typeface="+mn-lt"/>
              </a:rPr>
              <a:t>Reto / Apariencia</a:t>
            </a:r>
            <a:endParaRPr lang="es" sz="1600" dirty="0">
              <a:latin typeface="+mn-lt"/>
            </a:endParaRPr>
          </a:p>
          <a:p>
            <a:pPr marL="285750" indent="-285750" algn="l" rtl="0" eaLnBrk="1" hangingPunct="1">
              <a:spcBef>
                <a:spcPts val="0"/>
              </a:spcBef>
              <a:spcAft>
                <a:spcPts val="0"/>
              </a:spcAft>
              <a:buClr>
                <a:srgbClr val="A90025"/>
              </a:buClr>
              <a:buSzPct val="120000"/>
              <a:buFont typeface="Arial" charset="0"/>
              <a:buChar char="•"/>
            </a:pPr>
            <a:r>
              <a:rPr lang="es" sz="1600" b="0" i="0" u="none" baseline="0">
                <a:latin typeface="+mn-lt"/>
              </a:rPr>
              <a:t>Apurado / Urgencia</a:t>
            </a:r>
            <a:endParaRPr lang="es" sz="1600" dirty="0">
              <a:latin typeface="+mn-lt"/>
            </a:endParaRPr>
          </a:p>
          <a:p>
            <a:pPr marL="285750" indent="-285750" algn="l" rtl="0" eaLnBrk="1" hangingPunct="1">
              <a:spcBef>
                <a:spcPts val="0"/>
              </a:spcBef>
              <a:spcAft>
                <a:spcPts val="0"/>
              </a:spcAft>
              <a:buClr>
                <a:srgbClr val="A90025"/>
              </a:buClr>
              <a:buSzPct val="120000"/>
              <a:buFont typeface="Arial" charset="0"/>
              <a:buChar char="•"/>
            </a:pPr>
            <a:r>
              <a:rPr lang="es" sz="1600" b="0" i="0" u="none" baseline="0">
                <a:latin typeface="+mn-lt"/>
              </a:rPr>
              <a:t>Ya se ha visto a alguien hacerlo</a:t>
            </a:r>
            <a:endParaRPr lang="es" sz="1600" dirty="0">
              <a:latin typeface="+mn-lt"/>
            </a:endParaRPr>
          </a:p>
          <a:p>
            <a:pPr marL="285750" indent="-285750" algn="l" rtl="0" eaLnBrk="1" hangingPunct="1">
              <a:spcBef>
                <a:spcPts val="0"/>
              </a:spcBef>
              <a:spcAft>
                <a:spcPts val="0"/>
              </a:spcAft>
              <a:buClr>
                <a:srgbClr val="A90025"/>
              </a:buClr>
              <a:buSzPct val="120000"/>
              <a:buFont typeface="Arial" charset="0"/>
              <a:buChar char="•"/>
            </a:pPr>
            <a:r>
              <a:rPr lang="es" sz="1600" b="0" i="0" u="none" baseline="0">
                <a:latin typeface="+mn-lt"/>
              </a:rPr>
              <a:t>Momento del día</a:t>
            </a:r>
          </a:p>
          <a:p>
            <a:pPr marL="285750" indent="-285750" algn="l" rtl="0" eaLnBrk="1" hangingPunct="1">
              <a:spcBef>
                <a:spcPts val="0"/>
              </a:spcBef>
              <a:spcAft>
                <a:spcPts val="0"/>
              </a:spcAft>
              <a:buClr>
                <a:srgbClr val="A90025"/>
              </a:buClr>
              <a:buSzPct val="120000"/>
              <a:buFont typeface="Arial" charset="0"/>
              <a:buChar char="•"/>
            </a:pPr>
            <a:r>
              <a:rPr lang="es" sz="1600" b="0" i="0" u="none" baseline="0">
                <a:latin typeface="+mn-lt"/>
              </a:rPr>
              <a:t>Tarde a una cita</a:t>
            </a:r>
          </a:p>
          <a:p>
            <a:pPr marL="285750" indent="-285750" algn="l" rtl="0" eaLnBrk="1" hangingPunct="1">
              <a:spcBef>
                <a:spcPts val="0"/>
              </a:spcBef>
              <a:spcAft>
                <a:spcPts val="0"/>
              </a:spcAft>
              <a:buClr>
                <a:srgbClr val="A90025"/>
              </a:buClr>
              <a:buSzPct val="120000"/>
              <a:buFont typeface="Arial" charset="0"/>
              <a:buChar char="•"/>
            </a:pPr>
            <a:r>
              <a:rPr lang="es" sz="1600" b="0" i="0" u="none" baseline="0">
                <a:latin typeface="+mn-lt"/>
              </a:rPr>
              <a:t>Falsa representación debido a la ausencia de señal sonora o luminosa</a:t>
            </a:r>
            <a:endParaRPr lang="es" sz="1600" dirty="0">
              <a:latin typeface="+mn-lt"/>
            </a:endParaRPr>
          </a:p>
          <a:p>
            <a:pPr marL="285750" indent="-285750" algn="l" rtl="0" eaLnBrk="1" hangingPunct="1">
              <a:spcBef>
                <a:spcPts val="0"/>
              </a:spcBef>
              <a:spcAft>
                <a:spcPts val="0"/>
              </a:spcAft>
              <a:buClr>
                <a:srgbClr val="A90025"/>
              </a:buClr>
              <a:buSzPct val="120000"/>
              <a:buFont typeface="Arial" charset="0"/>
              <a:buChar char="•"/>
            </a:pPr>
            <a:r>
              <a:rPr lang="es" sz="1600" b="0" i="0" u="none" baseline="0">
                <a:latin typeface="+mn-lt"/>
              </a:rPr>
              <a:t>Percepción del riesgo alterada</a:t>
            </a:r>
            <a:endParaRPr lang="es" sz="1600" dirty="0">
              <a:latin typeface="+mn-lt"/>
            </a:endParaRPr>
          </a:p>
          <a:p>
            <a:pPr marL="285750" indent="-285750" algn="l" rtl="0" eaLnBrk="1" hangingPunct="1">
              <a:spcBef>
                <a:spcPts val="0"/>
              </a:spcBef>
              <a:spcAft>
                <a:spcPts val="0"/>
              </a:spcAft>
              <a:buClr>
                <a:srgbClr val="A90025"/>
              </a:buClr>
              <a:buSzPct val="120000"/>
              <a:buFont typeface="Arial" charset="0"/>
              <a:buChar char="•"/>
            </a:pPr>
            <a:r>
              <a:rPr lang="es" sz="1600" b="0" i="0" u="none" baseline="0">
                <a:latin typeface="+mn-lt"/>
              </a:rPr>
              <a:t>No hay anticipación de las consecuencias</a:t>
            </a:r>
            <a:endParaRPr lang="es" sz="1600" dirty="0">
              <a:latin typeface="+mn-lt"/>
            </a:endParaRPr>
          </a:p>
        </p:txBody>
      </p:sp>
      <p:sp>
        <p:nvSpPr>
          <p:cNvPr id="11" name="ZoneTexte 10"/>
          <p:cNvSpPr txBox="1"/>
          <p:nvPr/>
        </p:nvSpPr>
        <p:spPr>
          <a:xfrm>
            <a:off x="3378312" y="2482596"/>
            <a:ext cx="2376264" cy="646331"/>
          </a:xfrm>
          <a:prstGeom prst="rect">
            <a:avLst/>
          </a:prstGeom>
          <a:noFill/>
        </p:spPr>
        <p:txBody>
          <a:bodyPr wrap="square" rtlCol="0">
            <a:spAutoFit/>
          </a:bodyPr>
          <a:lstStyle/>
          <a:p>
            <a:pPr algn="l" rtl="0"/>
            <a:r>
              <a:rPr lang="es" b="1" i="0" u="none" baseline="0">
                <a:solidFill>
                  <a:schemeClr val="accent3">
                    <a:lumMod val="75000"/>
                  </a:schemeClr>
                </a:solidFill>
              </a:rPr>
              <a:t>Cruzar la vías del tren </a:t>
            </a:r>
          </a:p>
        </p:txBody>
      </p:sp>
      <p:sp>
        <p:nvSpPr>
          <p:cNvPr id="12" name="ZoneTexte 11"/>
          <p:cNvSpPr txBox="1"/>
          <p:nvPr/>
        </p:nvSpPr>
        <p:spPr>
          <a:xfrm>
            <a:off x="6181958" y="2427449"/>
            <a:ext cx="2519512" cy="1138773"/>
          </a:xfrm>
          <a:prstGeom prst="rect">
            <a:avLst/>
          </a:prstGeom>
          <a:noFill/>
        </p:spPr>
        <p:txBody>
          <a:bodyPr wrap="square" rtlCol="0">
            <a:spAutoFit/>
          </a:bodyPr>
          <a:lstStyle/>
          <a:p>
            <a:pPr algn="l" rtl="0"/>
            <a:r>
              <a:rPr lang="es" b="0" i="0" u="none" baseline="0"/>
              <a:t>Negativas: </a:t>
            </a:r>
          </a:p>
          <a:p>
            <a:pPr marL="285750" indent="-285750" algn="l" rtl="0" eaLnBrk="1" hangingPunct="1">
              <a:spcBef>
                <a:spcPts val="0"/>
              </a:spcBef>
              <a:spcAft>
                <a:spcPts val="0"/>
              </a:spcAft>
              <a:buClr>
                <a:srgbClr val="A90025"/>
              </a:buClr>
              <a:buSzPct val="120000"/>
              <a:buFont typeface="Arial" charset="0"/>
              <a:buChar char="•"/>
            </a:pPr>
            <a:r>
              <a:rPr lang="es" sz="1600" b="0" i="0" u="none" baseline="0">
                <a:latin typeface="+mn-lt"/>
              </a:rPr>
              <a:t>Muerte</a:t>
            </a:r>
          </a:p>
          <a:p>
            <a:pPr marL="285750" indent="-285750" algn="l" rtl="0" eaLnBrk="1" hangingPunct="1">
              <a:spcBef>
                <a:spcPts val="0"/>
              </a:spcBef>
              <a:spcAft>
                <a:spcPts val="0"/>
              </a:spcAft>
              <a:buClr>
                <a:srgbClr val="A90025"/>
              </a:buClr>
              <a:buSzPct val="120000"/>
              <a:buFont typeface="Arial" charset="0"/>
              <a:buChar char="•"/>
            </a:pPr>
            <a:r>
              <a:rPr lang="es" sz="1600" b="0" i="0" u="none" baseline="0">
                <a:latin typeface="+mn-lt"/>
              </a:rPr>
              <a:t>Lesión 		</a:t>
            </a:r>
          </a:p>
          <a:p>
            <a:pPr marL="285750" indent="-285750" algn="l" rtl="0" eaLnBrk="1" hangingPunct="1">
              <a:spcBef>
                <a:spcPts val="0"/>
              </a:spcBef>
              <a:spcAft>
                <a:spcPts val="0"/>
              </a:spcAft>
              <a:buClr>
                <a:srgbClr val="A90025"/>
              </a:buClr>
              <a:buSzPct val="120000"/>
              <a:buFont typeface="Arial" charset="0"/>
              <a:buChar char="•"/>
            </a:pPr>
            <a:r>
              <a:rPr lang="es" sz="1600" b="0" i="0" u="none" baseline="0">
                <a:latin typeface="+mn-lt"/>
              </a:rPr>
              <a:t>Multa</a:t>
            </a:r>
            <a:r>
              <a:rPr lang="es" b="0" i="0" u="none" baseline="0"/>
              <a:t>		</a:t>
            </a:r>
            <a:endParaRPr lang="es" dirty="0"/>
          </a:p>
        </p:txBody>
      </p:sp>
      <p:grpSp>
        <p:nvGrpSpPr>
          <p:cNvPr id="22" name="Grouper 21"/>
          <p:cNvGrpSpPr/>
          <p:nvPr/>
        </p:nvGrpSpPr>
        <p:grpSpPr>
          <a:xfrm>
            <a:off x="4184529" y="3128927"/>
            <a:ext cx="4707951" cy="2885744"/>
            <a:chOff x="4184529" y="3128927"/>
            <a:chExt cx="4707951" cy="2885744"/>
          </a:xfrm>
        </p:grpSpPr>
        <p:sp>
          <p:nvSpPr>
            <p:cNvPr id="8" name="ZoneTexte 7"/>
            <p:cNvSpPr txBox="1"/>
            <p:nvPr/>
          </p:nvSpPr>
          <p:spPr>
            <a:xfrm>
              <a:off x="6181958" y="3706347"/>
              <a:ext cx="2710522" cy="2308324"/>
            </a:xfrm>
            <a:prstGeom prst="rect">
              <a:avLst/>
            </a:prstGeom>
            <a:solidFill>
              <a:schemeClr val="bg1">
                <a:lumMod val="85000"/>
              </a:schemeClr>
            </a:solidFill>
          </p:spPr>
          <p:txBody>
            <a:bodyPr wrap="square" rtlCol="0">
              <a:spAutoFit/>
            </a:bodyPr>
            <a:lstStyle/>
            <a:p>
              <a:pPr algn="l" rtl="0"/>
              <a:r>
                <a:rPr lang="es" b="0" i="0" u="none" baseline="0">
                  <a:solidFill>
                    <a:schemeClr val="accent3">
                      <a:lumMod val="75000"/>
                    </a:schemeClr>
                  </a:solidFill>
                  <a:sym typeface="Wingdings"/>
                </a:rPr>
                <a:t>Inmediatas, ciertas y positivas:</a:t>
              </a:r>
            </a:p>
            <a:p>
              <a:pPr marL="285750" indent="-285750" algn="l" rtl="0" eaLnBrk="1" hangingPunct="1">
                <a:spcBef>
                  <a:spcPts val="0"/>
                </a:spcBef>
                <a:spcAft>
                  <a:spcPts val="0"/>
                </a:spcAft>
                <a:buClr>
                  <a:srgbClr val="A90025"/>
                </a:buClr>
                <a:buSzPct val="120000"/>
                <a:buFont typeface="Arial" charset="0"/>
                <a:buChar char="•"/>
              </a:pPr>
              <a:r>
                <a:rPr lang="es" b="0" i="0" u="none" baseline="0">
                  <a:latin typeface="+mn-lt"/>
                  <a:sym typeface="Wingdings"/>
                </a:rPr>
                <a:t>Tiempo ganado / puntual a su cita</a:t>
              </a:r>
              <a:endParaRPr lang="es" dirty="0">
                <a:latin typeface="+mn-lt"/>
                <a:sym typeface="Wingdings"/>
              </a:endParaRPr>
            </a:p>
            <a:p>
              <a:pPr marL="285750" indent="-285750" algn="l" rtl="0" eaLnBrk="1" hangingPunct="1">
                <a:spcBef>
                  <a:spcPts val="0"/>
                </a:spcBef>
                <a:spcAft>
                  <a:spcPts val="0"/>
                </a:spcAft>
                <a:buClr>
                  <a:srgbClr val="A90025"/>
                </a:buClr>
                <a:buSzPct val="120000"/>
                <a:buFont typeface="Arial" charset="0"/>
                <a:buChar char="•"/>
              </a:pPr>
              <a:r>
                <a:rPr lang="es" b="0" i="0" u="none" baseline="0">
                  <a:latin typeface="+mn-lt"/>
                  <a:sym typeface="Wingdings"/>
                </a:rPr>
                <a:t>Imagen / Aprobación de los colegas 		</a:t>
              </a:r>
            </a:p>
            <a:p>
              <a:pPr marL="285750" indent="-285750" algn="l" rtl="0" eaLnBrk="1" hangingPunct="1">
                <a:spcBef>
                  <a:spcPts val="0"/>
                </a:spcBef>
                <a:spcAft>
                  <a:spcPts val="0"/>
                </a:spcAft>
                <a:buClr>
                  <a:srgbClr val="A90025"/>
                </a:buClr>
                <a:buSzPct val="120000"/>
                <a:buFont typeface="Arial" charset="0"/>
                <a:buChar char="•"/>
              </a:pPr>
              <a:r>
                <a:rPr lang="es" b="0" i="0" u="none" baseline="0">
                  <a:latin typeface="+mn-lt"/>
                  <a:sym typeface="Wingdings"/>
                </a:rPr>
                <a:t>Satisfacción (Adrenalina) </a:t>
              </a:r>
            </a:p>
          </p:txBody>
        </p:sp>
        <p:sp>
          <p:nvSpPr>
            <p:cNvPr id="13" name="Virage 12"/>
            <p:cNvSpPr/>
            <p:nvPr/>
          </p:nvSpPr>
          <p:spPr>
            <a:xfrm rot="16200000">
              <a:off x="4455468" y="2857988"/>
              <a:ext cx="1362132" cy="1904010"/>
            </a:xfrm>
            <a:prstGeom prst="bentArrow">
              <a:avLst>
                <a:gd name="adj1" fmla="val 25000"/>
                <a:gd name="adj2" fmla="val 27277"/>
                <a:gd name="adj3" fmla="val 25000"/>
                <a:gd name="adj4" fmla="val 43750"/>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
                <a:solidFill>
                  <a:schemeClr val="tx1"/>
                </a:solidFill>
              </a:endParaRPr>
            </a:p>
          </p:txBody>
        </p:sp>
      </p:grpSp>
      <p:sp>
        <p:nvSpPr>
          <p:cNvPr id="3" name="ZoneTexte 2"/>
          <p:cNvSpPr txBox="1"/>
          <p:nvPr/>
        </p:nvSpPr>
        <p:spPr>
          <a:xfrm>
            <a:off x="899592" y="1588150"/>
            <a:ext cx="1479892" cy="369332"/>
          </a:xfrm>
          <a:prstGeom prst="rect">
            <a:avLst/>
          </a:prstGeom>
          <a:noFill/>
        </p:spPr>
        <p:txBody>
          <a:bodyPr wrap="none" rtlCol="0">
            <a:spAutoFit/>
          </a:bodyPr>
          <a:lstStyle/>
          <a:p>
            <a:pPr algn="l" rtl="0"/>
            <a:r>
              <a:rPr lang="es" b="0" i="0" u="none" baseline="0">
                <a:solidFill>
                  <a:schemeClr val="bg1"/>
                </a:solidFill>
              </a:rPr>
              <a:t>Elemento activador</a:t>
            </a:r>
            <a:endParaRPr lang="es" dirty="0">
              <a:solidFill>
                <a:schemeClr val="bg1"/>
              </a:solidFill>
            </a:endParaRPr>
          </a:p>
        </p:txBody>
      </p:sp>
      <p:sp>
        <p:nvSpPr>
          <p:cNvPr id="15" name="Rectangle à coins arrondis 14"/>
          <p:cNvSpPr/>
          <p:nvPr/>
        </p:nvSpPr>
        <p:spPr>
          <a:xfrm>
            <a:off x="3563888" y="1376772"/>
            <a:ext cx="1728192" cy="792088"/>
          </a:xfrm>
          <a:prstGeom prst="round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
          </a:p>
        </p:txBody>
      </p:sp>
      <p:sp>
        <p:nvSpPr>
          <p:cNvPr id="16" name="ZoneTexte 15"/>
          <p:cNvSpPr txBox="1"/>
          <p:nvPr/>
        </p:nvSpPr>
        <p:spPr>
          <a:xfrm>
            <a:off x="3563888" y="1585717"/>
            <a:ext cx="1710725" cy="369332"/>
          </a:xfrm>
          <a:prstGeom prst="rect">
            <a:avLst/>
          </a:prstGeom>
          <a:noFill/>
        </p:spPr>
        <p:txBody>
          <a:bodyPr wrap="none" rtlCol="0">
            <a:spAutoFit/>
          </a:bodyPr>
          <a:lstStyle/>
          <a:p>
            <a:pPr algn="ctr" rtl="0"/>
            <a:r>
              <a:rPr lang="es" b="0" i="0" u="none" baseline="0">
                <a:solidFill>
                  <a:schemeClr val="bg1"/>
                </a:solidFill>
              </a:rPr>
              <a:t>Comportamiento</a:t>
            </a:r>
            <a:endParaRPr lang="es" dirty="0">
              <a:solidFill>
                <a:schemeClr val="bg1"/>
              </a:solidFill>
            </a:endParaRPr>
          </a:p>
        </p:txBody>
      </p:sp>
      <p:sp>
        <p:nvSpPr>
          <p:cNvPr id="17" name="Rectangle à coins arrondis 16"/>
          <p:cNvSpPr/>
          <p:nvPr/>
        </p:nvSpPr>
        <p:spPr>
          <a:xfrm>
            <a:off x="6377109" y="1376772"/>
            <a:ext cx="1728192" cy="792088"/>
          </a:xfrm>
          <a:prstGeom prst="round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
          </a:p>
        </p:txBody>
      </p:sp>
      <p:sp>
        <p:nvSpPr>
          <p:cNvPr id="18" name="ZoneTexte 17"/>
          <p:cNvSpPr txBox="1"/>
          <p:nvPr/>
        </p:nvSpPr>
        <p:spPr>
          <a:xfrm>
            <a:off x="6402873" y="1585717"/>
            <a:ext cx="1723549" cy="369332"/>
          </a:xfrm>
          <a:prstGeom prst="rect">
            <a:avLst/>
          </a:prstGeom>
          <a:noFill/>
        </p:spPr>
        <p:txBody>
          <a:bodyPr wrap="none" rtlCol="0">
            <a:spAutoFit/>
          </a:bodyPr>
          <a:lstStyle/>
          <a:p>
            <a:pPr algn="l" rtl="0"/>
            <a:r>
              <a:rPr lang="es" b="0" i="0" u="none" baseline="0">
                <a:solidFill>
                  <a:schemeClr val="bg1"/>
                </a:solidFill>
              </a:rPr>
              <a:t>Consecuencias:</a:t>
            </a:r>
            <a:endParaRPr lang="es" dirty="0">
              <a:solidFill>
                <a:schemeClr val="bg1"/>
              </a:solidFill>
            </a:endParaRPr>
          </a:p>
        </p:txBody>
      </p:sp>
      <p:cxnSp>
        <p:nvCxnSpPr>
          <p:cNvPr id="20" name="Connecteur droit avec flèche 19"/>
          <p:cNvCxnSpPr/>
          <p:nvPr/>
        </p:nvCxnSpPr>
        <p:spPr>
          <a:xfrm>
            <a:off x="2503634" y="1770383"/>
            <a:ext cx="1060254" cy="0"/>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cxnSp>
        <p:nvCxnSpPr>
          <p:cNvPr id="21" name="Connecteur droit avec flèche 20"/>
          <p:cNvCxnSpPr/>
          <p:nvPr/>
        </p:nvCxnSpPr>
        <p:spPr>
          <a:xfrm>
            <a:off x="5292080" y="1767050"/>
            <a:ext cx="1060254" cy="0"/>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sp>
        <p:nvSpPr>
          <p:cNvPr id="19"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b="0" i="0" u="none" baseline="0">
                <a:ea typeface="Helvetica" charset="0"/>
                <a:cs typeface="Helvetica" charset="0"/>
              </a:rPr>
              <a:t>Kit de integración H3SE - TCT 4.1 – Factores humanos, señales débiles y comunicación – V2</a:t>
            </a:r>
            <a:endParaRPr lang="es" altLang="fr-FR" dirty="0" smtClean="0">
              <a:ea typeface="Helvetica" charset="0"/>
              <a:cs typeface="Helvetica" charset="0"/>
            </a:endParaRPr>
          </a:p>
        </p:txBody>
      </p:sp>
    </p:spTree>
    <p:extLst>
      <p:ext uri="{BB962C8B-B14F-4D97-AF65-F5344CB8AC3E}">
        <p14:creationId xmlns:p14="http://schemas.microsoft.com/office/powerpoint/2010/main" val="129156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s" b="1" i="0" u="none" baseline="0"/>
              <a:t>Los componentes de la asunción de riesgo </a:t>
            </a:r>
            <a:r>
              <a:rPr lang="es"/>
              <a:t/>
            </a:r>
            <a:br>
              <a:rPr lang="es"/>
            </a:br>
            <a:endParaRPr lang="es" dirty="0"/>
          </a:p>
        </p:txBody>
      </p:sp>
      <p:sp>
        <p:nvSpPr>
          <p:cNvPr id="3" name="Espace réservé du texte 2"/>
          <p:cNvSpPr>
            <a:spLocks noGrp="1"/>
          </p:cNvSpPr>
          <p:nvPr>
            <p:ph type="body" sz="quarter" idx="12"/>
          </p:nvPr>
        </p:nvSpPr>
        <p:spPr>
          <a:xfrm>
            <a:off x="457200" y="1006066"/>
            <a:ext cx="8447819" cy="1876395"/>
          </a:xfrm>
        </p:spPr>
        <p:txBody>
          <a:bodyPr/>
          <a:lstStyle/>
          <a:p>
            <a:pPr marL="0" indent="0" algn="l" rtl="0">
              <a:spcAft>
                <a:spcPts val="1500"/>
              </a:spcAft>
              <a:buNone/>
            </a:pPr>
            <a:r>
              <a:rPr lang="es" b="0" i="0" u="none" baseline="0" dirty="0"/>
              <a:t>Las consecuencias que tienen más influencia en nuestros comportamientos: </a:t>
            </a:r>
            <a:endParaRPr lang="es" dirty="0" smtClean="0"/>
          </a:p>
          <a:p>
            <a:pPr lvl="1" algn="l" rtl="0"/>
            <a:r>
              <a:rPr lang="es" b="0" i="0" u="none" baseline="0" dirty="0"/>
              <a:t>Inmediatas (I)</a:t>
            </a:r>
          </a:p>
          <a:p>
            <a:pPr lvl="1" algn="l" rtl="0"/>
            <a:r>
              <a:rPr lang="es" b="0" i="0" u="none" baseline="0" dirty="0"/>
              <a:t>Ciertas (C)	</a:t>
            </a:r>
          </a:p>
          <a:p>
            <a:pPr lvl="1" algn="l" rtl="0"/>
            <a:r>
              <a:rPr lang="es" b="0" i="0" u="none" baseline="0" dirty="0"/>
              <a:t>Positivas (+) 			</a:t>
            </a:r>
            <a:endParaRPr lang="es"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23</a:t>
            </a:fld>
            <a:endParaRPr lang="es" altLang="fr-FR"/>
          </a:p>
        </p:txBody>
      </p:sp>
      <p:sp>
        <p:nvSpPr>
          <p:cNvPr id="7" name="Accolade fermante 6"/>
          <p:cNvSpPr/>
          <p:nvPr/>
        </p:nvSpPr>
        <p:spPr>
          <a:xfrm>
            <a:off x="2399618" y="1772816"/>
            <a:ext cx="360040" cy="1080120"/>
          </a:xfrm>
          <a:prstGeom prst="rightBrace">
            <a:avLst/>
          </a:prstGeom>
          <a:noFill/>
          <a:ln>
            <a:solidFill>
              <a:srgbClr val="BD2B0B"/>
            </a:solidFill>
          </a:ln>
        </p:spPr>
        <p:style>
          <a:lnRef idx="2">
            <a:schemeClr val="accent1"/>
          </a:lnRef>
          <a:fillRef idx="0">
            <a:schemeClr val="accent1"/>
          </a:fillRef>
          <a:effectRef idx="1">
            <a:schemeClr val="accent1"/>
          </a:effectRef>
          <a:fontRef idx="minor">
            <a:schemeClr val="tx1"/>
          </a:fontRef>
        </p:style>
        <p:txBody>
          <a:bodyPr rtlCol="0" anchor="ctr"/>
          <a:lstStyle/>
          <a:p>
            <a:pPr algn="ctr" rtl="0"/>
            <a:endParaRPr lang="es"/>
          </a:p>
        </p:txBody>
      </p:sp>
      <p:sp>
        <p:nvSpPr>
          <p:cNvPr id="8" name="ZoneTexte 7"/>
          <p:cNvSpPr txBox="1"/>
          <p:nvPr/>
        </p:nvSpPr>
        <p:spPr>
          <a:xfrm>
            <a:off x="2882766" y="1652607"/>
            <a:ext cx="5792922" cy="1200329"/>
          </a:xfrm>
          <a:prstGeom prst="rect">
            <a:avLst/>
          </a:prstGeom>
          <a:solidFill>
            <a:schemeClr val="bg1">
              <a:lumMod val="85000"/>
            </a:schemeClr>
          </a:solidFill>
        </p:spPr>
        <p:txBody>
          <a:bodyPr wrap="square" rtlCol="0">
            <a:spAutoFit/>
          </a:bodyPr>
          <a:lstStyle/>
          <a:p>
            <a:pPr algn="l" rtl="0"/>
            <a:r>
              <a:rPr lang="es" b="0" i="0" u="none" baseline="0" dirty="0">
                <a:solidFill>
                  <a:schemeClr val="accent3">
                    <a:lumMod val="75000"/>
                  </a:schemeClr>
                </a:solidFill>
              </a:rPr>
              <a:t>Buscamos más consecuencias inmediatas / ciertas / positivas (</a:t>
            </a:r>
            <a:r>
              <a:rPr lang="es" b="1" i="0" u="none" baseline="0" dirty="0">
                <a:solidFill>
                  <a:schemeClr val="accent3">
                    <a:lumMod val="75000"/>
                  </a:schemeClr>
                </a:solidFill>
              </a:rPr>
              <a:t>IC+</a:t>
            </a:r>
            <a:r>
              <a:rPr lang="es" b="0" i="0" u="none" baseline="0" dirty="0">
                <a:solidFill>
                  <a:schemeClr val="accent3">
                    <a:lumMod val="75000"/>
                  </a:schemeClr>
                </a:solidFill>
              </a:rPr>
              <a:t>)</a:t>
            </a:r>
          </a:p>
          <a:p>
            <a:pPr marL="285750" indent="-285750" algn="l" rtl="0">
              <a:buFont typeface="Wingdings" charset="2"/>
              <a:buChar char="à"/>
            </a:pPr>
            <a:r>
              <a:rPr lang="es" b="0" i="0" u="none" baseline="0" dirty="0">
                <a:solidFill>
                  <a:schemeClr val="accent3">
                    <a:lumMod val="75000"/>
                  </a:schemeClr>
                </a:solidFill>
                <a:sym typeface="Wingdings"/>
              </a:rPr>
              <a:t>Modificamos nuestro comportamiento en función de estas consecuencias.</a:t>
            </a:r>
          </a:p>
        </p:txBody>
      </p:sp>
      <p:sp>
        <p:nvSpPr>
          <p:cNvPr id="9" name="Rectangle 8"/>
          <p:cNvSpPr/>
          <p:nvPr/>
        </p:nvSpPr>
        <p:spPr>
          <a:xfrm>
            <a:off x="787586" y="2924944"/>
            <a:ext cx="7600838" cy="646331"/>
          </a:xfrm>
          <a:prstGeom prst="rect">
            <a:avLst/>
          </a:prstGeom>
        </p:spPr>
        <p:txBody>
          <a:bodyPr wrap="square">
            <a:spAutoFit/>
          </a:bodyPr>
          <a:lstStyle/>
          <a:p>
            <a:pPr marL="0" indent="0" algn="ctr" rtl="0">
              <a:buNone/>
            </a:pPr>
            <a:r>
              <a:rPr lang="es" b="1" i="0" u="none" baseline="0" dirty="0">
                <a:solidFill>
                  <a:schemeClr val="accent3">
                    <a:lumMod val="75000"/>
                  </a:schemeClr>
                </a:solidFill>
              </a:rPr>
              <a:t>Principio: las consecuencias (inmediatas, ciertas y positivas) influyen más en el comportamiento que los elementos activadores. </a:t>
            </a:r>
            <a:endParaRPr lang="es" b="1" dirty="0">
              <a:solidFill>
                <a:schemeClr val="accent3">
                  <a:lumMod val="75000"/>
                </a:schemeClr>
              </a:solidFill>
            </a:endParaRPr>
          </a:p>
        </p:txBody>
      </p:sp>
      <p:sp>
        <p:nvSpPr>
          <p:cNvPr id="6" name="ZoneTexte 5"/>
          <p:cNvSpPr txBox="1"/>
          <p:nvPr/>
        </p:nvSpPr>
        <p:spPr>
          <a:xfrm>
            <a:off x="611560" y="3573016"/>
            <a:ext cx="8064128" cy="2123658"/>
          </a:xfrm>
          <a:prstGeom prst="rect">
            <a:avLst/>
          </a:prstGeom>
          <a:noFill/>
        </p:spPr>
        <p:txBody>
          <a:bodyPr wrap="square" rtlCol="0">
            <a:spAutoFit/>
          </a:bodyPr>
          <a:lstStyle/>
          <a:p>
            <a:pPr algn="l" rtl="0"/>
            <a:r>
              <a:rPr lang="es" b="0" i="0" u="none" baseline="0"/>
              <a:t>Pero no es el único elemento que puede llevarnos a asumir riesgos, hay que añadir: </a:t>
            </a:r>
          </a:p>
          <a:p>
            <a:pPr marL="285750" indent="-285750" algn="l" rtl="0" eaLnBrk="1" hangingPunct="1">
              <a:spcBef>
                <a:spcPts val="0"/>
              </a:spcBef>
              <a:spcAft>
                <a:spcPts val="0"/>
              </a:spcAft>
              <a:buClr>
                <a:srgbClr val="A90025"/>
              </a:buClr>
              <a:buSzPct val="120000"/>
              <a:buFont typeface="Arial" charset="0"/>
              <a:buChar char="•"/>
            </a:pPr>
            <a:r>
              <a:rPr lang="es" sz="1600" b="0" i="0" u="none" baseline="0">
                <a:latin typeface="+mn-lt"/>
              </a:rPr>
              <a:t>La presión social</a:t>
            </a:r>
          </a:p>
          <a:p>
            <a:pPr marL="285750" indent="-285750" algn="l" rtl="0" eaLnBrk="1" hangingPunct="1">
              <a:spcBef>
                <a:spcPts val="0"/>
              </a:spcBef>
              <a:spcAft>
                <a:spcPts val="0"/>
              </a:spcAft>
              <a:buClr>
                <a:srgbClr val="A90025"/>
              </a:buClr>
              <a:buSzPct val="120000"/>
              <a:buFont typeface="Arial" charset="0"/>
              <a:buChar char="•"/>
            </a:pPr>
            <a:r>
              <a:rPr lang="es" sz="1600" b="0" i="0" u="none" baseline="0">
                <a:latin typeface="+mn-lt"/>
              </a:rPr>
              <a:t>La cultura</a:t>
            </a:r>
          </a:p>
          <a:p>
            <a:pPr marL="285750" indent="-285750" algn="l" rtl="0" eaLnBrk="1" hangingPunct="1">
              <a:spcBef>
                <a:spcPts val="0"/>
              </a:spcBef>
              <a:spcAft>
                <a:spcPts val="0"/>
              </a:spcAft>
              <a:buClr>
                <a:srgbClr val="A90025"/>
              </a:buClr>
              <a:buSzPct val="120000"/>
              <a:buFont typeface="Arial" charset="0"/>
              <a:buChar char="•"/>
            </a:pPr>
            <a:r>
              <a:rPr lang="es" sz="1600" b="0" i="0" u="none" baseline="0">
                <a:latin typeface="+mn-lt"/>
              </a:rPr>
              <a:t>El papel en la familia</a:t>
            </a:r>
          </a:p>
          <a:p>
            <a:pPr marL="285750" indent="-285750" algn="l" rtl="0" eaLnBrk="1" hangingPunct="1">
              <a:spcBef>
                <a:spcPts val="0"/>
              </a:spcBef>
              <a:spcAft>
                <a:spcPts val="0"/>
              </a:spcAft>
              <a:buClr>
                <a:srgbClr val="A90025"/>
              </a:buClr>
              <a:buSzPct val="120000"/>
              <a:buFont typeface="Arial" charset="0"/>
              <a:buChar char="•"/>
            </a:pPr>
            <a:r>
              <a:rPr lang="es" sz="1600" b="0" i="0" u="none" baseline="0">
                <a:latin typeface="+mn-lt"/>
              </a:rPr>
              <a:t>El papel en la organización</a:t>
            </a:r>
            <a:endParaRPr lang="es" sz="1600" dirty="0">
              <a:latin typeface="+mn-lt"/>
            </a:endParaRPr>
          </a:p>
          <a:p>
            <a:pPr marL="285750" indent="-285750" algn="l" rtl="0" eaLnBrk="1" hangingPunct="1">
              <a:spcBef>
                <a:spcPts val="0"/>
              </a:spcBef>
              <a:spcAft>
                <a:spcPts val="0"/>
              </a:spcAft>
              <a:buClr>
                <a:srgbClr val="A90025"/>
              </a:buClr>
              <a:buSzPct val="120000"/>
              <a:buFont typeface="Arial" charset="0"/>
              <a:buChar char="•"/>
            </a:pPr>
            <a:r>
              <a:rPr lang="es" sz="1600" b="0" i="0" u="none" baseline="0">
                <a:latin typeface="+mn-lt"/>
              </a:rPr>
              <a:t>La educación</a:t>
            </a:r>
          </a:p>
          <a:p>
            <a:pPr marL="285750" indent="-285750" algn="l" rtl="0" eaLnBrk="1" hangingPunct="1">
              <a:spcBef>
                <a:spcPts val="0"/>
              </a:spcBef>
              <a:spcAft>
                <a:spcPts val="0"/>
              </a:spcAft>
              <a:buClr>
                <a:srgbClr val="A90025"/>
              </a:buClr>
              <a:buSzPct val="120000"/>
              <a:buFont typeface="Arial" charset="0"/>
              <a:buChar char="•"/>
            </a:pPr>
            <a:r>
              <a:rPr lang="es" sz="1600" b="0" i="0" u="none" baseline="0">
                <a:latin typeface="+mn-lt"/>
              </a:rPr>
              <a:t>…</a:t>
            </a:r>
            <a:endParaRPr lang="es" sz="1600" dirty="0" smtClean="0">
              <a:latin typeface="+mn-lt"/>
            </a:endParaRPr>
          </a:p>
        </p:txBody>
      </p:sp>
      <p:sp>
        <p:nvSpPr>
          <p:cNvPr id="10" name="ZoneTexte 9"/>
          <p:cNvSpPr txBox="1"/>
          <p:nvPr/>
        </p:nvSpPr>
        <p:spPr>
          <a:xfrm>
            <a:off x="920490" y="5607814"/>
            <a:ext cx="7291908" cy="646331"/>
          </a:xfrm>
          <a:prstGeom prst="rect">
            <a:avLst/>
          </a:prstGeom>
          <a:noFill/>
        </p:spPr>
        <p:txBody>
          <a:bodyPr wrap="square" rtlCol="0">
            <a:spAutoFit/>
          </a:bodyPr>
          <a:lstStyle/>
          <a:p>
            <a:pPr algn="ctr" rtl="0"/>
            <a:r>
              <a:rPr lang="es" b="1" i="0" u="none" baseline="0">
                <a:solidFill>
                  <a:srgbClr val="BD2B0B"/>
                </a:solidFill>
              </a:rPr>
              <a:t>La asunción de riesgo puede ser atractiva, ya que se reconoce socialmente en caso de éxito.</a:t>
            </a:r>
            <a:endParaRPr lang="es" b="1" dirty="0">
              <a:solidFill>
                <a:srgbClr val="BD2B0B"/>
              </a:solidFill>
            </a:endParaRPr>
          </a:p>
        </p:txBody>
      </p:sp>
      <p:sp>
        <p:nvSpPr>
          <p:cNvPr id="11"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b="0" i="0" u="none" baseline="0">
                <a:ea typeface="Helvetica" charset="0"/>
                <a:cs typeface="Helvetica" charset="0"/>
              </a:rPr>
              <a:t>Kit de integración H3SE - TCT 4.1 – Factores humanos, señales débiles y comunicación – V2</a:t>
            </a:r>
            <a:endParaRPr lang="es" altLang="fr-FR" dirty="0" smtClean="0">
              <a:ea typeface="Helvetica" charset="0"/>
              <a:cs typeface="Helvetica" charset="0"/>
            </a:endParaRPr>
          </a:p>
        </p:txBody>
      </p:sp>
    </p:spTree>
    <p:extLst>
      <p:ext uri="{BB962C8B-B14F-4D97-AF65-F5344CB8AC3E}">
        <p14:creationId xmlns:p14="http://schemas.microsoft.com/office/powerpoint/2010/main" val="1424840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s" b="1" i="0" u="none" baseline="0"/>
              <a:t>Ahora es su turno (1/3) </a:t>
            </a:r>
            <a:endParaRPr lang="es"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24</a:t>
            </a:fld>
            <a:endParaRPr lang="es" altLang="fr-FR"/>
          </a:p>
        </p:txBody>
      </p:sp>
      <p:pic>
        <p:nvPicPr>
          <p:cNvPr id="6" name="Image 5" descr="../../../../../../Downloads/35-image-04.jpg"/>
          <p:cNvPicPr/>
          <p:nvPr/>
        </p:nvPicPr>
        <p:blipFill>
          <a:blip r:embed="rId2">
            <a:extLst>
              <a:ext uri="{28A0092B-C50C-407E-A947-70E740481C1C}">
                <a14:useLocalDpi xmlns:a14="http://schemas.microsoft.com/office/drawing/2010/main" val="0"/>
              </a:ext>
            </a:extLst>
          </a:blip>
          <a:srcRect/>
          <a:stretch>
            <a:fillRect/>
          </a:stretch>
        </p:blipFill>
        <p:spPr bwMode="auto">
          <a:xfrm>
            <a:off x="2613807" y="1124744"/>
            <a:ext cx="3905274" cy="4708935"/>
          </a:xfrm>
          <a:prstGeom prst="rect">
            <a:avLst/>
          </a:prstGeom>
          <a:noFill/>
          <a:ln>
            <a:noFill/>
          </a:ln>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b="0" i="0" u="none" baseline="0">
                <a:ea typeface="Helvetica" charset="0"/>
                <a:cs typeface="Helvetica" charset="0"/>
              </a:rPr>
              <a:t>Kit de integración H3SE - TCT 4.1 – Factores humanos, señales débiles y comunicación – V2</a:t>
            </a:r>
            <a:endParaRPr lang="es" altLang="fr-FR" dirty="0" smtClean="0">
              <a:ea typeface="Helvetica" charset="0"/>
              <a:cs typeface="Helvetica" charset="0"/>
            </a:endParaRPr>
          </a:p>
        </p:txBody>
      </p:sp>
    </p:spTree>
    <p:extLst>
      <p:ext uri="{BB962C8B-B14F-4D97-AF65-F5344CB8AC3E}">
        <p14:creationId xmlns:p14="http://schemas.microsoft.com/office/powerpoint/2010/main" val="18492118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s" b="1" i="0" u="none" baseline="0"/>
              <a:t>Ahora es su turno (2/3) </a:t>
            </a:r>
            <a:endParaRPr lang="es"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25</a:t>
            </a:fld>
            <a:endParaRPr lang="es" altLang="fr-FR"/>
          </a:p>
        </p:txBody>
      </p:sp>
      <p:pic>
        <p:nvPicPr>
          <p:cNvPr id="7" name="Image 6" descr="../../../../../../Downloads/echelle-51.jpg"/>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052736"/>
            <a:ext cx="6480720" cy="4915805"/>
          </a:xfrm>
          <a:prstGeom prst="rect">
            <a:avLst/>
          </a:prstGeom>
          <a:noFill/>
          <a:ln>
            <a:noFill/>
          </a:ln>
        </p:spPr>
      </p:pic>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b="0" i="0" u="none" baseline="0">
                <a:ea typeface="Helvetica" charset="0"/>
                <a:cs typeface="Helvetica" charset="0"/>
              </a:rPr>
              <a:t>Kit de integración H3SE - TCT 4.1 – Factores humanos, señales débiles y comunicación – V2</a:t>
            </a:r>
            <a:endParaRPr lang="es" altLang="fr-FR" dirty="0" smtClean="0">
              <a:ea typeface="Helvetica" charset="0"/>
              <a:cs typeface="Helvetica" charset="0"/>
            </a:endParaRPr>
          </a:p>
        </p:txBody>
      </p:sp>
    </p:spTree>
    <p:extLst>
      <p:ext uri="{BB962C8B-B14F-4D97-AF65-F5344CB8AC3E}">
        <p14:creationId xmlns:p14="http://schemas.microsoft.com/office/powerpoint/2010/main" val="1472769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s" b="1" i="0" u="none" baseline="0"/>
              <a:t>Ahora es su turno (3/3) </a:t>
            </a:r>
            <a:endParaRPr lang="es"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26</a:t>
            </a:fld>
            <a:endParaRPr lang="es" altLang="fr-FR"/>
          </a:p>
        </p:txBody>
      </p:sp>
      <p:pic>
        <p:nvPicPr>
          <p:cNvPr id="6" name="Image 5" descr="../../../../../../Downloads/Screen-Shot-2013-10-02-at-7.28.59-PM.png"/>
          <p:cNvPicPr/>
          <p:nvPr/>
        </p:nvPicPr>
        <p:blipFill rotWithShape="1">
          <a:blip r:embed="rId2">
            <a:extLst>
              <a:ext uri="{28A0092B-C50C-407E-A947-70E740481C1C}">
                <a14:useLocalDpi xmlns:a14="http://schemas.microsoft.com/office/drawing/2010/main" val="0"/>
              </a:ext>
            </a:extLst>
          </a:blip>
          <a:srcRect t="4951" b="5933"/>
          <a:stretch/>
        </p:blipFill>
        <p:spPr bwMode="auto">
          <a:xfrm>
            <a:off x="1043608" y="1484784"/>
            <a:ext cx="6984775" cy="3888432"/>
          </a:xfrm>
          <a:prstGeom prst="rect">
            <a:avLst/>
          </a:prstGeom>
          <a:noFill/>
          <a:ln>
            <a:noFill/>
          </a:ln>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b="0" i="0" u="none" baseline="0">
                <a:ea typeface="Helvetica" charset="0"/>
                <a:cs typeface="Helvetica" charset="0"/>
              </a:rPr>
              <a:t>Kit de integración H3SE - TCT 4.1 – Factores humanos, señales débiles y comunicación – V2</a:t>
            </a:r>
            <a:endParaRPr lang="es" altLang="fr-FR" dirty="0" smtClean="0">
              <a:ea typeface="Helvetica" charset="0"/>
              <a:cs typeface="Helvetica" charset="0"/>
            </a:endParaRPr>
          </a:p>
        </p:txBody>
      </p:sp>
    </p:spTree>
    <p:extLst>
      <p:ext uri="{BB962C8B-B14F-4D97-AF65-F5344CB8AC3E}">
        <p14:creationId xmlns:p14="http://schemas.microsoft.com/office/powerpoint/2010/main" val="1427093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s" b="1" i="0" u="none" baseline="0"/>
              <a:t>¿Y para ustedes?</a:t>
            </a:r>
            <a:endParaRPr lang="es" dirty="0"/>
          </a:p>
        </p:txBody>
      </p:sp>
      <p:sp>
        <p:nvSpPr>
          <p:cNvPr id="3" name="Espace réservé du texte 2"/>
          <p:cNvSpPr>
            <a:spLocks noGrp="1"/>
          </p:cNvSpPr>
          <p:nvPr>
            <p:ph type="body" sz="quarter" idx="12"/>
          </p:nvPr>
        </p:nvSpPr>
        <p:spPr/>
        <p:txBody>
          <a:bodyPr/>
          <a:lstStyle/>
          <a:p>
            <a:pPr algn="just" rtl="0"/>
            <a:r>
              <a:rPr lang="es" b="0" i="0" u="none" baseline="0"/>
              <a:t>¿Ya se han encontrado en una situación en la que hayan lamentado asumir riesgos?</a:t>
            </a:r>
          </a:p>
          <a:p>
            <a:pPr marL="0" indent="0" algn="just" rtl="0">
              <a:buNone/>
            </a:pPr>
            <a:r>
              <a:rPr lang="es" b="0" i="0" u="none" baseline="0"/>
              <a:t> </a:t>
            </a:r>
          </a:p>
          <a:p>
            <a:pPr algn="just" rtl="0"/>
            <a:r>
              <a:rPr lang="es" b="0" i="0" u="none" baseline="0"/>
              <a:t>En su opinión, ¿cuál fue la causa de esta asunción de riesgo?</a:t>
            </a:r>
          </a:p>
          <a:p>
            <a:pPr marL="0" indent="0" algn="just" rtl="0">
              <a:buNone/>
            </a:pPr>
            <a:r>
              <a:rPr lang="es" b="0" i="0" u="none" baseline="0"/>
              <a:t> </a:t>
            </a:r>
          </a:p>
          <a:p>
            <a:pPr algn="just" rtl="0"/>
            <a:r>
              <a:rPr lang="es" b="0" i="0" u="none" baseline="0"/>
              <a:t>¿Qué acción correctiva concreta han aprendido a la luz de lo que han visto en este módulo?</a:t>
            </a:r>
            <a:r>
              <a:rPr lang="es" b="0" i="0" u="none" baseline="0">
                <a:effectLst/>
              </a:rPr>
              <a:t> </a:t>
            </a:r>
            <a:endParaRPr lang="es"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27</a:t>
            </a:fld>
            <a:endParaRPr lang="es"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b="0" i="0" u="none" baseline="0">
                <a:ea typeface="Helvetica" charset="0"/>
                <a:cs typeface="Helvetica" charset="0"/>
              </a:rPr>
              <a:t>Kit de integración H3SE - TCT 4.1 – Factores humanos, señales débiles y comunicación – V2</a:t>
            </a:r>
            <a:endParaRPr lang="es" altLang="fr-FR" dirty="0" smtClean="0">
              <a:ea typeface="Helvetica" charset="0"/>
              <a:cs typeface="Helvetica" charset="0"/>
            </a:endParaRPr>
          </a:p>
        </p:txBody>
      </p:sp>
    </p:spTree>
    <p:extLst>
      <p:ext uri="{BB962C8B-B14F-4D97-AF65-F5344CB8AC3E}">
        <p14:creationId xmlns:p14="http://schemas.microsoft.com/office/powerpoint/2010/main" val="1748015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s" b="1" i="0" u="none" baseline="0"/>
              <a:t>El papel esencial de la comunicación</a:t>
            </a:r>
            <a:endParaRPr lang="es" dirty="0"/>
          </a:p>
        </p:txBody>
      </p:sp>
      <p:sp>
        <p:nvSpPr>
          <p:cNvPr id="4" name="Espace réservé du numéro de diapositive 3"/>
          <p:cNvSpPr>
            <a:spLocks noGrp="1"/>
          </p:cNvSpPr>
          <p:nvPr>
            <p:ph type="sldNum" sz="quarter" idx="11"/>
          </p:nvPr>
        </p:nvSpPr>
        <p:spPr/>
        <p:txBody>
          <a:bodyPr/>
          <a:lstStyle/>
          <a:p>
            <a:pPr algn="r" rtl="0"/>
            <a:fld id="{A2790189-416C-E549-83DE-8B3BF5286D36}" type="slidenum">
              <a:rPr/>
              <a:pPr/>
              <a:t>28</a:t>
            </a:fld>
            <a:endParaRPr lang="es" altLang="fr-F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sz="900" b="0" i="0" u="none" baseline="0">
                <a:ea typeface="Helvetica" charset="0"/>
                <a:cs typeface="Helvetica" charset="0"/>
              </a:rPr>
              <a:t>Kit de integración H3SE - TCT 4.1 – Factores humanos, señales débiles y comunicación – V2</a:t>
            </a:r>
            <a:endParaRPr lang="es" altLang="fr-FR" sz="900" dirty="0" smtClean="0">
              <a:ea typeface="Helvetica" charset="0"/>
              <a:cs typeface="Helvetica" charset="0"/>
            </a:endParaRPr>
          </a:p>
        </p:txBody>
      </p:sp>
    </p:spTree>
    <p:extLst>
      <p:ext uri="{BB962C8B-B14F-4D97-AF65-F5344CB8AC3E}">
        <p14:creationId xmlns:p14="http://schemas.microsoft.com/office/powerpoint/2010/main" val="1853355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s" b="1" i="0" u="none" baseline="0"/>
              <a:t>Los últimos minutos del vuelo AF447 (Río-París)</a:t>
            </a:r>
            <a:endParaRPr lang="es"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29</a:t>
            </a:fld>
            <a:endParaRPr lang="es" altLang="fr-FR"/>
          </a:p>
        </p:txBody>
      </p:sp>
      <p:pic>
        <p:nvPicPr>
          <p:cNvPr id="6" name="Image 5" descr="../../../../../../Desktop/Capture%20d’écran%202016-07-18%20à%2015.28.0"/>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3648" y="1484375"/>
            <a:ext cx="6264696" cy="3845053"/>
          </a:xfrm>
          <a:prstGeom prst="rect">
            <a:avLst/>
          </a:prstGeom>
          <a:noFill/>
          <a:ln>
            <a:noFill/>
          </a:ln>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b="0" i="0" u="none" baseline="0">
                <a:ea typeface="Helvetica" charset="0"/>
                <a:cs typeface="Helvetica" charset="0"/>
              </a:rPr>
              <a:t>Kit de integración H3SE - TCT 4.1 – Factores humanos, señales débiles y comunicación – V2</a:t>
            </a:r>
            <a:endParaRPr lang="es" altLang="fr-FR" dirty="0" smtClean="0">
              <a:ea typeface="Helvetica" charset="0"/>
              <a:cs typeface="Helvetica" charset="0"/>
            </a:endParaRPr>
          </a:p>
        </p:txBody>
      </p:sp>
    </p:spTree>
    <p:extLst>
      <p:ext uri="{BB962C8B-B14F-4D97-AF65-F5344CB8AC3E}">
        <p14:creationId xmlns:p14="http://schemas.microsoft.com/office/powerpoint/2010/main" val="654371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a:spLocks noGrp="1"/>
          </p:cNvSpPr>
          <p:nvPr>
            <p:ph type="title"/>
          </p:nvPr>
        </p:nvSpPr>
        <p:spPr bwMode="auto">
          <a:xfrm>
            <a:off x="722313" y="2493963"/>
            <a:ext cx="7772400" cy="1362075"/>
          </a:xfrm>
        </p:spPr>
        <p:txBody>
          <a:bodyPr wrap="square" numCol="1" anchorCtr="0" compatLnSpc="1">
            <a:prstTxWarp prst="textNoShape">
              <a:avLst/>
            </a:prstTxWarp>
          </a:bodyPr>
          <a:lstStyle/>
          <a:p>
            <a:pPr algn="l" rtl="0" eaLnBrk="1" hangingPunct="1"/>
            <a:r>
              <a:rPr lang="es" b="1" i="0" u="none" baseline="0"/>
              <a:t>El factor humano en seguridad</a:t>
            </a:r>
          </a:p>
        </p:txBody>
      </p:sp>
      <p:sp>
        <p:nvSpPr>
          <p:cNvPr id="17411" name="Espace réservé du numéro de diapositive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58B3048B-9A14-4745-9061-D319CAF30014}" type="slidenum">
              <a:rPr>
                <a:solidFill>
                  <a:srgbClr val="898989"/>
                </a:solidFill>
                <a:ea typeface="Helvetica" charset="0"/>
                <a:cs typeface="Helvetica" charset="0"/>
              </a:rPr>
              <a:pPr/>
              <a:t>3</a:t>
            </a:fld>
            <a:endParaRPr lang="es" altLang="fr-FR">
              <a:solidFill>
                <a:srgbClr val="898989"/>
              </a:solidFill>
              <a:ea typeface="Helvetica" charset="0"/>
              <a:cs typeface="Helvetica" charset="0"/>
            </a:endParaRP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sz="900" b="0" i="0" u="none" baseline="0">
                <a:ea typeface="Helvetica" charset="0"/>
                <a:cs typeface="Helvetica" charset="0"/>
              </a:rPr>
              <a:t>Kit de integración H3SE - TCT 4.1 – Factores humanos, señales débiles y comunicación – V2</a:t>
            </a:r>
            <a:endParaRPr lang="es" altLang="fr-FR" sz="900"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s" b="1" i="0" u="none" baseline="0"/>
              <a:t>El modelo mecánico de la comunicación</a:t>
            </a:r>
            <a:endParaRPr lang="es"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30</a:t>
            </a:fld>
            <a:endParaRPr lang="es" altLang="fr-FR"/>
          </a:p>
        </p:txBody>
      </p:sp>
      <p:grpSp>
        <p:nvGrpSpPr>
          <p:cNvPr id="10" name="Grouper 9"/>
          <p:cNvGrpSpPr/>
          <p:nvPr/>
        </p:nvGrpSpPr>
        <p:grpSpPr>
          <a:xfrm>
            <a:off x="1259632" y="1628800"/>
            <a:ext cx="6768752" cy="4032448"/>
            <a:chOff x="1259632" y="1628800"/>
            <a:chExt cx="6768752" cy="4032448"/>
          </a:xfrm>
        </p:grpSpPr>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9903" t="8860" r="7058" b="8442"/>
            <a:stretch/>
          </p:blipFill>
          <p:spPr>
            <a:xfrm>
              <a:off x="1259632" y="1628800"/>
              <a:ext cx="6768752" cy="4032448"/>
            </a:xfrm>
            <a:prstGeom prst="rect">
              <a:avLst/>
            </a:prstGeom>
          </p:spPr>
        </p:pic>
        <p:sp>
          <p:nvSpPr>
            <p:cNvPr id="3" name="Rectangle 2"/>
            <p:cNvSpPr/>
            <p:nvPr/>
          </p:nvSpPr>
          <p:spPr>
            <a:xfrm>
              <a:off x="1907704" y="2924944"/>
              <a:ext cx="1800200" cy="1008112"/>
            </a:xfrm>
            <a:prstGeom prst="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
            </a:p>
          </p:txBody>
        </p:sp>
        <p:sp>
          <p:nvSpPr>
            <p:cNvPr id="7" name="ZoneTexte 6"/>
            <p:cNvSpPr txBox="1"/>
            <p:nvPr/>
          </p:nvSpPr>
          <p:spPr>
            <a:xfrm>
              <a:off x="1907704" y="3244334"/>
              <a:ext cx="1800199" cy="369332"/>
            </a:xfrm>
            <a:prstGeom prst="rect">
              <a:avLst/>
            </a:prstGeom>
            <a:noFill/>
          </p:spPr>
          <p:txBody>
            <a:bodyPr wrap="square" rtlCol="0">
              <a:spAutoFit/>
            </a:bodyPr>
            <a:lstStyle/>
            <a:p>
              <a:pPr algn="ctr" rtl="0"/>
              <a:r>
                <a:rPr lang="es" b="0" i="0" u="none" baseline="0">
                  <a:solidFill>
                    <a:schemeClr val="bg1"/>
                  </a:solidFill>
                </a:rPr>
                <a:t>Transmisor</a:t>
              </a:r>
              <a:endParaRPr lang="es">
                <a:solidFill>
                  <a:schemeClr val="bg1"/>
                </a:solidFill>
              </a:endParaRPr>
            </a:p>
          </p:txBody>
        </p:sp>
        <p:sp>
          <p:nvSpPr>
            <p:cNvPr id="8" name="Rectangle 7"/>
            <p:cNvSpPr/>
            <p:nvPr/>
          </p:nvSpPr>
          <p:spPr>
            <a:xfrm>
              <a:off x="5292080" y="2924944"/>
              <a:ext cx="1800200" cy="1008112"/>
            </a:xfrm>
            <a:prstGeom prst="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
            </a:p>
          </p:txBody>
        </p:sp>
        <p:sp>
          <p:nvSpPr>
            <p:cNvPr id="9" name="ZoneTexte 8"/>
            <p:cNvSpPr txBox="1"/>
            <p:nvPr/>
          </p:nvSpPr>
          <p:spPr>
            <a:xfrm>
              <a:off x="5418024" y="3244334"/>
              <a:ext cx="1602247" cy="369332"/>
            </a:xfrm>
            <a:prstGeom prst="rect">
              <a:avLst/>
            </a:prstGeom>
            <a:noFill/>
          </p:spPr>
          <p:txBody>
            <a:bodyPr wrap="square" rtlCol="0">
              <a:spAutoFit/>
            </a:bodyPr>
            <a:lstStyle/>
            <a:p>
              <a:pPr algn="ctr" rtl="0"/>
              <a:r>
                <a:rPr lang="es" b="0" i="0" u="none" baseline="0">
                  <a:solidFill>
                    <a:schemeClr val="bg1"/>
                  </a:solidFill>
                </a:rPr>
                <a:t>Receptor</a:t>
              </a:r>
              <a:endParaRPr lang="es" dirty="0">
                <a:solidFill>
                  <a:schemeClr val="bg1"/>
                </a:solidFill>
              </a:endParaRPr>
            </a:p>
          </p:txBody>
        </p:sp>
      </p:grpSp>
      <p:sp>
        <p:nvSpPr>
          <p:cNvPr id="11"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b="0" i="0" u="none" baseline="0">
                <a:ea typeface="Helvetica" charset="0"/>
                <a:cs typeface="Helvetica" charset="0"/>
              </a:rPr>
              <a:t>Kit de integración H3SE - TCT 4.1 – Factores humanos, señales débiles y comunicación – V2</a:t>
            </a:r>
            <a:endParaRPr lang="es" altLang="fr-FR" dirty="0" smtClean="0">
              <a:ea typeface="Helvetica" charset="0"/>
              <a:cs typeface="Helvetica" charset="0"/>
            </a:endParaRPr>
          </a:p>
        </p:txBody>
      </p:sp>
    </p:spTree>
    <p:extLst>
      <p:ext uri="{BB962C8B-B14F-4D97-AF65-F5344CB8AC3E}">
        <p14:creationId xmlns:p14="http://schemas.microsoft.com/office/powerpoint/2010/main" val="101580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s" b="1" i="0" u="none" baseline="0"/>
              <a:t>La metacomunicación para mejorar la comunicación</a:t>
            </a:r>
            <a:endParaRPr lang="es"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31</a:t>
            </a:fld>
            <a:endParaRPr lang="es" altLang="fr-FR"/>
          </a:p>
        </p:txBody>
      </p:sp>
      <p:sp>
        <p:nvSpPr>
          <p:cNvPr id="7" name="ZoneTexte 6"/>
          <p:cNvSpPr txBox="1"/>
          <p:nvPr/>
        </p:nvSpPr>
        <p:spPr>
          <a:xfrm>
            <a:off x="1037272" y="1556792"/>
            <a:ext cx="7058343" cy="369332"/>
          </a:xfrm>
          <a:prstGeom prst="rect">
            <a:avLst/>
          </a:prstGeom>
          <a:solidFill>
            <a:srgbClr val="BD2B0B"/>
          </a:solidFill>
        </p:spPr>
        <p:txBody>
          <a:bodyPr wrap="none" rtlCol="0">
            <a:spAutoFit/>
          </a:bodyPr>
          <a:lstStyle/>
          <a:p>
            <a:pPr algn="ctr" rtl="0"/>
            <a:r>
              <a:rPr lang="es" b="0" i="0" u="none" baseline="0">
                <a:solidFill>
                  <a:schemeClr val="bg1"/>
                </a:solidFill>
              </a:rPr>
              <a:t>Metacomunicación: «la comunicación de la comunicación»</a:t>
            </a:r>
            <a:endParaRPr lang="es" dirty="0">
              <a:solidFill>
                <a:schemeClr val="bg1"/>
              </a:solidFill>
            </a:endParaRPr>
          </a:p>
        </p:txBody>
      </p:sp>
      <p:sp>
        <p:nvSpPr>
          <p:cNvPr id="8" name="ZoneTexte 7"/>
          <p:cNvSpPr txBox="1"/>
          <p:nvPr/>
        </p:nvSpPr>
        <p:spPr>
          <a:xfrm flipH="1">
            <a:off x="4813423" y="2072334"/>
            <a:ext cx="3379599" cy="2685351"/>
          </a:xfrm>
          <a:prstGeom prst="rect">
            <a:avLst/>
          </a:prstGeom>
          <a:noFill/>
        </p:spPr>
        <p:txBody>
          <a:bodyPr wrap="square" rtlCol="0">
            <a:spAutoFit/>
          </a:bodyPr>
          <a:lstStyle/>
          <a:p>
            <a:pPr algn="l" rtl="0"/>
            <a:r>
              <a:rPr lang="es" b="0" i="0" u="none" baseline="0">
                <a:solidFill>
                  <a:srgbClr val="BD2B0B"/>
                </a:solidFill>
              </a:rPr>
              <a:t>Paraverbal:</a:t>
            </a:r>
          </a:p>
          <a:p>
            <a:pPr marL="285750" indent="-285750" algn="l" rtl="0">
              <a:spcBef>
                <a:spcPts val="300"/>
              </a:spcBef>
              <a:spcAft>
                <a:spcPts val="300"/>
              </a:spcAft>
              <a:buClr>
                <a:srgbClr val="A90025"/>
              </a:buClr>
              <a:buSzPct val="120000"/>
              <a:buFont typeface="Lucida Grande" charset="0"/>
              <a:buChar char="●"/>
            </a:pPr>
            <a:r>
              <a:rPr lang="es" sz="1600" b="0" i="0" u="none" baseline="0">
                <a:latin typeface="+mn-lt"/>
                <a:cs typeface="Arial"/>
              </a:rPr>
              <a:t>Sonido</a:t>
            </a:r>
          </a:p>
          <a:p>
            <a:pPr marL="285750" indent="-285750" algn="l" rtl="0">
              <a:spcBef>
                <a:spcPts val="300"/>
              </a:spcBef>
              <a:spcAft>
                <a:spcPts val="300"/>
              </a:spcAft>
              <a:buClr>
                <a:srgbClr val="A90025"/>
              </a:buClr>
              <a:buSzPct val="120000"/>
              <a:buFont typeface="Lucida Grande" charset="0"/>
              <a:buChar char="●"/>
            </a:pPr>
            <a:r>
              <a:rPr lang="es" sz="1600" b="0" i="0" u="none" baseline="0">
                <a:latin typeface="+mn-lt"/>
                <a:cs typeface="Arial"/>
              </a:rPr>
              <a:t>Volumen</a:t>
            </a:r>
          </a:p>
          <a:p>
            <a:pPr marL="285750" indent="-285750" algn="l" rtl="0">
              <a:spcBef>
                <a:spcPts val="300"/>
              </a:spcBef>
              <a:spcAft>
                <a:spcPts val="300"/>
              </a:spcAft>
              <a:buClr>
                <a:srgbClr val="A90025"/>
              </a:buClr>
              <a:buSzPct val="120000"/>
              <a:buFont typeface="Lucida Grande" charset="0"/>
              <a:buChar char="●"/>
            </a:pPr>
            <a:r>
              <a:rPr lang="es" sz="1600" b="0" i="0" u="none" baseline="0">
                <a:latin typeface="+mn-lt"/>
                <a:cs typeface="Arial"/>
              </a:rPr>
              <a:t>Pronunciación</a:t>
            </a:r>
          </a:p>
          <a:p>
            <a:pPr marL="285750" indent="-285750" algn="l" rtl="0">
              <a:spcBef>
                <a:spcPts val="300"/>
              </a:spcBef>
              <a:spcAft>
                <a:spcPts val="300"/>
              </a:spcAft>
              <a:buClr>
                <a:srgbClr val="A90025"/>
              </a:buClr>
              <a:buSzPct val="120000"/>
              <a:buFont typeface="Lucida Grande" charset="0"/>
              <a:buChar char="●"/>
            </a:pPr>
            <a:r>
              <a:rPr lang="es" sz="1600" b="0" i="0" u="none" baseline="0">
                <a:latin typeface="+mn-lt"/>
                <a:cs typeface="Arial"/>
              </a:rPr>
              <a:t>Entonación</a:t>
            </a:r>
          </a:p>
          <a:p>
            <a:pPr marL="285750" indent="-285750" algn="l" rtl="0">
              <a:spcBef>
                <a:spcPts val="300"/>
              </a:spcBef>
              <a:spcAft>
                <a:spcPts val="300"/>
              </a:spcAft>
              <a:buClr>
                <a:srgbClr val="A90025"/>
              </a:buClr>
              <a:buSzPct val="120000"/>
              <a:buFont typeface="Lucida Grande" charset="0"/>
              <a:buChar char="●"/>
            </a:pPr>
            <a:r>
              <a:rPr lang="es" sz="1600" b="0" i="0" u="none" baseline="0">
                <a:latin typeface="+mn-lt"/>
                <a:cs typeface="Arial"/>
              </a:rPr>
              <a:t>Ritmo</a:t>
            </a:r>
          </a:p>
          <a:p>
            <a:pPr marL="285750" indent="-285750" algn="l" rtl="0">
              <a:spcBef>
                <a:spcPts val="300"/>
              </a:spcBef>
              <a:spcAft>
                <a:spcPts val="300"/>
              </a:spcAft>
              <a:buClr>
                <a:srgbClr val="A90025"/>
              </a:buClr>
              <a:buSzPct val="120000"/>
              <a:buFont typeface="Lucida Grande" charset="0"/>
              <a:buChar char="●"/>
            </a:pPr>
            <a:r>
              <a:rPr lang="es" sz="1600" b="0" i="0" u="none" baseline="0">
                <a:latin typeface="+mn-lt"/>
                <a:cs typeface="Arial"/>
              </a:rPr>
              <a:t>Respiraciones</a:t>
            </a:r>
          </a:p>
          <a:p>
            <a:pPr marL="285750" indent="-285750" algn="l" rtl="0">
              <a:spcBef>
                <a:spcPts val="300"/>
              </a:spcBef>
              <a:spcAft>
                <a:spcPts val="300"/>
              </a:spcAft>
              <a:buClr>
                <a:srgbClr val="A90025"/>
              </a:buClr>
              <a:buSzPct val="120000"/>
              <a:buFont typeface="Lucida Grande" charset="0"/>
              <a:buChar char="●"/>
            </a:pPr>
            <a:r>
              <a:rPr lang="es" sz="1600" b="0" i="0" u="none" baseline="0">
                <a:latin typeface="+mn-lt"/>
                <a:cs typeface="Arial"/>
              </a:rPr>
              <a:t>Interjecciones</a:t>
            </a:r>
          </a:p>
        </p:txBody>
      </p:sp>
      <p:sp>
        <p:nvSpPr>
          <p:cNvPr id="9" name="ZoneTexte 8"/>
          <p:cNvSpPr txBox="1"/>
          <p:nvPr/>
        </p:nvSpPr>
        <p:spPr>
          <a:xfrm flipH="1">
            <a:off x="1259632" y="2137693"/>
            <a:ext cx="3678744" cy="2331407"/>
          </a:xfrm>
          <a:prstGeom prst="rect">
            <a:avLst/>
          </a:prstGeom>
          <a:noFill/>
          <a:ln>
            <a:noFill/>
          </a:ln>
        </p:spPr>
        <p:txBody>
          <a:bodyPr wrap="square" rtlCol="0">
            <a:spAutoFit/>
          </a:bodyPr>
          <a:lstStyle/>
          <a:p>
            <a:pPr algn="l" rtl="0"/>
            <a:r>
              <a:rPr lang="es" b="0" i="0" u="none" baseline="0">
                <a:solidFill>
                  <a:srgbClr val="BD2B0B"/>
                </a:solidFill>
              </a:rPr>
              <a:t>No verbal:</a:t>
            </a:r>
          </a:p>
          <a:p>
            <a:pPr marL="285750" indent="-285750" algn="l" rtl="0">
              <a:spcBef>
                <a:spcPts val="300"/>
              </a:spcBef>
              <a:spcAft>
                <a:spcPts val="300"/>
              </a:spcAft>
              <a:buClr>
                <a:srgbClr val="A90025"/>
              </a:buClr>
              <a:buSzPct val="120000"/>
              <a:buFont typeface="Lucida Grande" charset="0"/>
              <a:buChar char="●"/>
            </a:pPr>
            <a:r>
              <a:rPr lang="es" sz="1600" b="0" i="0" u="none" baseline="0">
                <a:latin typeface="+mn-lt"/>
                <a:cs typeface="Arial"/>
              </a:rPr>
              <a:t>Mímicos</a:t>
            </a:r>
          </a:p>
          <a:p>
            <a:pPr marL="285750" indent="-285750" algn="l" rtl="0">
              <a:spcBef>
                <a:spcPts val="300"/>
              </a:spcBef>
              <a:spcAft>
                <a:spcPts val="300"/>
              </a:spcAft>
              <a:buClr>
                <a:srgbClr val="A90025"/>
              </a:buClr>
              <a:buSzPct val="120000"/>
              <a:buFont typeface="Lucida Grande" charset="0"/>
              <a:buChar char="●"/>
            </a:pPr>
            <a:r>
              <a:rPr lang="es" sz="1600" b="0" i="0" u="none" baseline="0">
                <a:latin typeface="+mn-lt"/>
                <a:cs typeface="Arial"/>
              </a:rPr>
              <a:t>Movimientos</a:t>
            </a:r>
          </a:p>
          <a:p>
            <a:pPr marL="285750" indent="-285750" algn="l" rtl="0">
              <a:spcBef>
                <a:spcPts val="300"/>
              </a:spcBef>
              <a:spcAft>
                <a:spcPts val="300"/>
              </a:spcAft>
              <a:buClr>
                <a:srgbClr val="A90025"/>
              </a:buClr>
              <a:buSzPct val="120000"/>
              <a:buFont typeface="Lucida Grande" charset="0"/>
              <a:buChar char="●"/>
            </a:pPr>
            <a:r>
              <a:rPr lang="es" sz="1600" b="0" i="0" u="none" baseline="0">
                <a:latin typeface="+mn-lt"/>
                <a:cs typeface="Arial"/>
              </a:rPr>
              <a:t>Apariencia</a:t>
            </a:r>
          </a:p>
          <a:p>
            <a:pPr marL="285750" indent="-285750" algn="l" rtl="0">
              <a:spcBef>
                <a:spcPts val="300"/>
              </a:spcBef>
              <a:spcAft>
                <a:spcPts val="300"/>
              </a:spcAft>
              <a:buClr>
                <a:srgbClr val="A90025"/>
              </a:buClr>
              <a:buSzPct val="120000"/>
              <a:buFont typeface="Lucida Grande" charset="0"/>
              <a:buChar char="●"/>
            </a:pPr>
            <a:r>
              <a:rPr lang="es" sz="1600" b="0" i="0" u="none" baseline="0">
                <a:latin typeface="+mn-lt"/>
                <a:cs typeface="Arial"/>
              </a:rPr>
              <a:t>Postura</a:t>
            </a:r>
          </a:p>
          <a:p>
            <a:pPr marL="285750" indent="-285750" algn="l" rtl="0">
              <a:spcBef>
                <a:spcPts val="300"/>
              </a:spcBef>
              <a:spcAft>
                <a:spcPts val="300"/>
              </a:spcAft>
              <a:buClr>
                <a:srgbClr val="A90025"/>
              </a:buClr>
              <a:buSzPct val="120000"/>
              <a:buFont typeface="Lucida Grande" charset="0"/>
              <a:buChar char="●"/>
            </a:pPr>
            <a:r>
              <a:rPr lang="es" sz="1600" b="0" i="0" u="none" baseline="0">
                <a:latin typeface="+mn-lt"/>
                <a:cs typeface="Arial"/>
              </a:rPr>
              <a:t>Distancia</a:t>
            </a:r>
          </a:p>
          <a:p>
            <a:pPr marL="285750" indent="-285750" algn="l" rtl="0">
              <a:spcBef>
                <a:spcPts val="300"/>
              </a:spcBef>
              <a:spcAft>
                <a:spcPts val="300"/>
              </a:spcAft>
              <a:buClr>
                <a:srgbClr val="A90025"/>
              </a:buClr>
              <a:buSzPct val="120000"/>
              <a:buFont typeface="Lucida Grande" charset="0"/>
              <a:buChar char="●"/>
            </a:pPr>
            <a:r>
              <a:rPr lang="es" sz="1600" b="0" i="0" u="none" baseline="0">
                <a:latin typeface="+mn-lt"/>
                <a:cs typeface="Arial"/>
              </a:rPr>
              <a:t>Actitud </a:t>
            </a:r>
          </a:p>
        </p:txBody>
      </p:sp>
      <p:sp>
        <p:nvSpPr>
          <p:cNvPr id="10" name="Rectangle 9"/>
          <p:cNvSpPr/>
          <p:nvPr/>
        </p:nvSpPr>
        <p:spPr>
          <a:xfrm>
            <a:off x="1037272" y="1916832"/>
            <a:ext cx="3537873" cy="301504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
          </a:p>
        </p:txBody>
      </p:sp>
      <p:sp>
        <p:nvSpPr>
          <p:cNvPr id="11" name="Rectangle 10"/>
          <p:cNvSpPr/>
          <p:nvPr/>
        </p:nvSpPr>
        <p:spPr>
          <a:xfrm>
            <a:off x="4575145" y="1916832"/>
            <a:ext cx="3505142" cy="301504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
          </a:p>
        </p:txBody>
      </p:sp>
      <p:sp>
        <p:nvSpPr>
          <p:cNvPr id="12"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b="0" i="0" u="none" baseline="0">
                <a:ea typeface="Helvetica" charset="0"/>
                <a:cs typeface="Helvetica" charset="0"/>
              </a:rPr>
              <a:t>Kit de integración H3SE - TCT 4.1 – Factores humanos, señales débiles y comunicación – V2</a:t>
            </a:r>
            <a:endParaRPr lang="es" altLang="fr-FR" dirty="0" smtClean="0">
              <a:ea typeface="Helvetica" charset="0"/>
              <a:cs typeface="Helvetica" charset="0"/>
            </a:endParaRPr>
          </a:p>
        </p:txBody>
      </p:sp>
    </p:spTree>
    <p:extLst>
      <p:ext uri="{BB962C8B-B14F-4D97-AF65-F5344CB8AC3E}">
        <p14:creationId xmlns:p14="http://schemas.microsoft.com/office/powerpoint/2010/main" val="2555437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18488" cy="814561"/>
          </a:xfrm>
        </p:spPr>
        <p:txBody>
          <a:bodyPr/>
          <a:lstStyle/>
          <a:p>
            <a:pPr algn="l" rtl="0"/>
            <a:r>
              <a:rPr lang="es" b="1" i="0" u="none" baseline="0"/>
              <a:t>La escucha activa – 1.ª clave: </a:t>
            </a:r>
            <a:r>
              <a:rPr lang="es"/>
              <a:t/>
            </a:r>
            <a:br>
              <a:rPr lang="es"/>
            </a:br>
            <a:r>
              <a:rPr lang="es" b="1" i="0" u="none" baseline="0"/>
              <a:t>Escuchen a su interlocutor y… reformulen</a:t>
            </a:r>
            <a:r>
              <a:rPr lang="es" b="0" i="0" u="none" baseline="0"/>
              <a:t> </a:t>
            </a:r>
            <a:r>
              <a:rPr lang="es"/>
              <a:t/>
            </a:r>
            <a:br>
              <a:rPr lang="es"/>
            </a:br>
            <a:endParaRPr lang="es"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32</a:t>
            </a:fld>
            <a:endParaRPr lang="es" altLang="fr-FR"/>
          </a:p>
        </p:txBody>
      </p:sp>
      <p:sp>
        <p:nvSpPr>
          <p:cNvPr id="26" name="ZoneTexte 25"/>
          <p:cNvSpPr txBox="1"/>
          <p:nvPr/>
        </p:nvSpPr>
        <p:spPr>
          <a:xfrm>
            <a:off x="576536" y="1268760"/>
            <a:ext cx="8171928" cy="4154984"/>
          </a:xfrm>
          <a:prstGeom prst="rect">
            <a:avLst/>
          </a:prstGeom>
          <a:noFill/>
        </p:spPr>
        <p:txBody>
          <a:bodyPr wrap="square" rtlCol="0">
            <a:spAutoFit/>
          </a:bodyPr>
          <a:lstStyle/>
          <a:p>
            <a:pPr algn="l" rtl="0"/>
            <a:r>
              <a:rPr lang="es" sz="2400" b="0" i="0" u="none" baseline="0"/>
              <a:t>Para garantizar a su interlocutor </a:t>
            </a:r>
            <a:r>
              <a:rPr lang="es" sz="2400" b="1" i="0" u="none" baseline="0">
                <a:solidFill>
                  <a:srgbClr val="BD2B0B"/>
                </a:solidFill>
              </a:rPr>
              <a:t>que se le ha escuchado y entendido</a:t>
            </a:r>
            <a:r>
              <a:rPr lang="es" sz="2400" b="1" i="0" u="none" baseline="0"/>
              <a:t>…</a:t>
            </a:r>
          </a:p>
          <a:p>
            <a:pPr algn="l" rtl="0"/>
            <a:r>
              <a:rPr lang="es" sz="2400" b="0" i="0" u="none" baseline="0"/>
              <a:t>Para incitar a </a:t>
            </a:r>
            <a:r>
              <a:rPr lang="es" sz="2400" b="1" i="0" u="none" baseline="0">
                <a:solidFill>
                  <a:srgbClr val="BD2B0B"/>
                </a:solidFill>
              </a:rPr>
              <a:t>ir más lejos </a:t>
            </a:r>
            <a:r>
              <a:rPr lang="es" sz="2400" b="1" i="0" u="none" baseline="0"/>
              <a:t>y</a:t>
            </a:r>
            <a:r>
              <a:rPr lang="es" sz="2400" b="1" i="0" u="none" baseline="0">
                <a:solidFill>
                  <a:srgbClr val="BD2B0B"/>
                </a:solidFill>
              </a:rPr>
              <a:t> recopilar los datos</a:t>
            </a:r>
            <a:r>
              <a:rPr lang="es" sz="2400" b="1" i="0" u="none" baseline="0"/>
              <a:t>…</a:t>
            </a:r>
            <a:endParaRPr lang="es" sz="2400" dirty="0"/>
          </a:p>
          <a:p>
            <a:pPr algn="l" rtl="0"/>
            <a:r>
              <a:rPr lang="es" sz="2400" b="0" i="0" u="none" baseline="0"/>
              <a:t>Para </a:t>
            </a:r>
            <a:r>
              <a:rPr lang="es" sz="2400" b="1" i="0" u="none" baseline="0">
                <a:solidFill>
                  <a:srgbClr val="BD2B0B"/>
                </a:solidFill>
              </a:rPr>
              <a:t>evitar los malentendidos</a:t>
            </a:r>
            <a:r>
              <a:rPr lang="es" sz="2400" b="1" i="0" u="none" baseline="0"/>
              <a:t>…</a:t>
            </a:r>
          </a:p>
          <a:p>
            <a:endParaRPr lang="es" sz="2400" dirty="0"/>
          </a:p>
          <a:p>
            <a:endParaRPr lang="es" sz="2400" dirty="0" smtClean="0"/>
          </a:p>
          <a:p>
            <a:pPr algn="l" rtl="0"/>
            <a:r>
              <a:rPr lang="es" sz="2400" b="1" i="0" u="none" baseline="0">
                <a:solidFill>
                  <a:srgbClr val="BD2B0B"/>
                </a:solidFill>
              </a:rPr>
              <a:t>Reformulen</a:t>
            </a:r>
            <a:r>
              <a:rPr lang="es" sz="2400" b="0" i="0" u="none" baseline="0"/>
              <a:t> lo que hayan entendido del discurso de su interlocutor: </a:t>
            </a:r>
          </a:p>
          <a:p>
            <a:pPr marL="285750" indent="-285750" algn="l" rtl="0">
              <a:buFont typeface="Arial" charset="0"/>
              <a:buChar char="•"/>
            </a:pPr>
            <a:r>
              <a:rPr lang="es" sz="2400" b="0" i="0" u="none" baseline="0"/>
              <a:t>sin juicio ni interpretación,</a:t>
            </a:r>
            <a:endParaRPr lang="es" sz="2400" dirty="0"/>
          </a:p>
          <a:p>
            <a:pPr marL="285750" indent="-285750" algn="l" rtl="0">
              <a:buFont typeface="Arial" charset="0"/>
              <a:buChar char="•"/>
            </a:pPr>
            <a:r>
              <a:rPr lang="es" sz="2400" b="0" i="0" u="none" baseline="0"/>
              <a:t>comenzando con una fórmula como «si le he entendido bien…»</a:t>
            </a: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b="0" i="0" u="none" baseline="0">
                <a:ea typeface="Helvetica" charset="0"/>
                <a:cs typeface="Helvetica" charset="0"/>
              </a:rPr>
              <a:t>Kit de integración H3SE - TCT 4.1 – Factores humanos, señales débiles y comunicación – V2</a:t>
            </a:r>
            <a:endParaRPr lang="es" altLang="fr-FR" dirty="0" smtClean="0">
              <a:ea typeface="Helvetica" charset="0"/>
              <a:cs typeface="Helvetica" charset="0"/>
            </a:endParaRPr>
          </a:p>
        </p:txBody>
      </p:sp>
    </p:spTree>
    <p:extLst>
      <p:ext uri="{BB962C8B-B14F-4D97-AF65-F5344CB8AC3E}">
        <p14:creationId xmlns:p14="http://schemas.microsoft.com/office/powerpoint/2010/main" val="6836082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74638"/>
            <a:ext cx="8443465" cy="635000"/>
          </a:xfrm>
        </p:spPr>
        <p:txBody>
          <a:bodyPr/>
          <a:lstStyle/>
          <a:p>
            <a:pPr algn="l" rtl="0"/>
            <a:r>
              <a:rPr lang="es" b="1" i="0" u="none" baseline="0"/>
              <a:t>La escucha activa – 2.ª clave:</a:t>
            </a:r>
            <a:r>
              <a:rPr lang="es"/>
              <a:t/>
            </a:r>
            <a:br>
              <a:rPr lang="es"/>
            </a:br>
            <a:r>
              <a:rPr lang="es" b="1" i="0" u="none" baseline="0"/>
              <a:t>escuchen a su interlocutor y… pidan precisar</a:t>
            </a:r>
            <a:r>
              <a:rPr lang="es"/>
              <a:t/>
            </a:r>
            <a:br>
              <a:rPr lang="es"/>
            </a:br>
            <a:endParaRPr lang="es"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33</a:t>
            </a:fld>
            <a:endParaRPr lang="es" altLang="fr-FR"/>
          </a:p>
        </p:txBody>
      </p:sp>
      <p:sp>
        <p:nvSpPr>
          <p:cNvPr id="3" name="ZoneTexte 2"/>
          <p:cNvSpPr txBox="1"/>
          <p:nvPr/>
        </p:nvSpPr>
        <p:spPr>
          <a:xfrm>
            <a:off x="457200" y="1196752"/>
            <a:ext cx="8443464" cy="5016758"/>
          </a:xfrm>
          <a:prstGeom prst="rect">
            <a:avLst/>
          </a:prstGeom>
          <a:noFill/>
        </p:spPr>
        <p:txBody>
          <a:bodyPr wrap="square" rtlCol="0">
            <a:spAutoFit/>
          </a:bodyPr>
          <a:lstStyle/>
          <a:p>
            <a:pPr algn="l" rtl="0"/>
            <a:r>
              <a:rPr lang="es" sz="2000" b="0" i="0" u="none" baseline="0"/>
              <a:t>Para </a:t>
            </a:r>
            <a:r>
              <a:rPr lang="es" sz="2000" b="1" i="0" u="none" baseline="0">
                <a:solidFill>
                  <a:srgbClr val="C00000"/>
                </a:solidFill>
              </a:rPr>
              <a:t>entender el significado de los términos</a:t>
            </a:r>
            <a:r>
              <a:rPr lang="es" sz="2000" b="0" i="0" u="none" baseline="0">
                <a:solidFill>
                  <a:srgbClr val="C00000"/>
                </a:solidFill>
              </a:rPr>
              <a:t> </a:t>
            </a:r>
            <a:r>
              <a:rPr lang="es" sz="2000" b="0" i="0" u="none" baseline="0"/>
              <a:t>empleados por su interlocutor.</a:t>
            </a:r>
          </a:p>
          <a:p>
            <a:endParaRPr lang="es" sz="2000" dirty="0" smtClean="0"/>
          </a:p>
          <a:p>
            <a:pPr marL="285750" indent="-285750" algn="l" rtl="0">
              <a:buFont typeface="Arial" charset="0"/>
              <a:buChar char="•"/>
            </a:pPr>
            <a:r>
              <a:rPr lang="es" sz="2000" b="0" i="0" u="none" baseline="0"/>
              <a:t>Pedir precisar un sustantivo:</a:t>
            </a:r>
          </a:p>
          <a:p>
            <a:pPr algn="l" rtl="0"/>
            <a:r>
              <a:rPr lang="es" sz="2000" b="0" i="0" u="none" baseline="0"/>
              <a:t>	«¿Qué clase de (sustantivo) exactamente?»</a:t>
            </a:r>
            <a:endParaRPr lang="es" sz="2000" dirty="0"/>
          </a:p>
          <a:p>
            <a:pPr algn="l" rtl="0"/>
            <a:r>
              <a:rPr lang="es" sz="2000" b="0" i="0" u="none" baseline="0"/>
              <a:t> 	Ej.: Eso requiere trabajo - </a:t>
            </a:r>
            <a:r>
              <a:rPr lang="es" sz="2000" b="0" i="0" u="none" baseline="0">
                <a:solidFill>
                  <a:srgbClr val="C00000"/>
                </a:solidFill>
              </a:rPr>
              <a:t>¿Qué clase de trabajo exactamente?</a:t>
            </a:r>
            <a:endParaRPr lang="es" sz="2000" dirty="0">
              <a:solidFill>
                <a:srgbClr val="C00000"/>
              </a:solidFill>
            </a:endParaRPr>
          </a:p>
          <a:p>
            <a:endParaRPr lang="es" sz="2000" dirty="0" smtClean="0"/>
          </a:p>
          <a:p>
            <a:pPr marL="285750" indent="-285750" algn="l" rtl="0">
              <a:buFont typeface="Arial" charset="0"/>
              <a:buChar char="•"/>
            </a:pPr>
            <a:r>
              <a:rPr lang="es" sz="2000" b="0" i="0" u="none" baseline="0"/>
              <a:t>Pedir precisar un verbo:</a:t>
            </a:r>
          </a:p>
          <a:p>
            <a:pPr lvl="1" algn="l" rtl="0"/>
            <a:r>
              <a:rPr lang="es" sz="2000" b="0" i="0" u="none" baseline="0"/>
              <a:t>«¿Cómo (verbo) exactamente?»</a:t>
            </a:r>
          </a:p>
          <a:p>
            <a:pPr lvl="1" algn="l" rtl="0"/>
            <a:r>
              <a:rPr lang="es" sz="2000" b="0" i="0" u="none" baseline="0"/>
              <a:t>Ej.: Yo me encargo - </a:t>
            </a:r>
            <a:r>
              <a:rPr lang="es" sz="2000" b="0" i="0" u="none" baseline="0">
                <a:solidFill>
                  <a:srgbClr val="C00000"/>
                </a:solidFill>
              </a:rPr>
              <a:t>¿Cómo te vas a encargar exactamente?</a:t>
            </a:r>
          </a:p>
          <a:p>
            <a:pPr lvl="1" algn="l" rtl="0"/>
            <a:endParaRPr lang="es" sz="2000" dirty="0"/>
          </a:p>
          <a:p>
            <a:pPr marL="285750" indent="-285750" algn="l" rtl="0">
              <a:buFont typeface="Arial" charset="0"/>
              <a:buChar char="•"/>
            </a:pPr>
            <a:r>
              <a:rPr lang="es" sz="2000" b="0" i="0" u="none" baseline="0"/>
              <a:t>Pedir precisar algo general como: </a:t>
            </a:r>
          </a:p>
          <a:p>
            <a:pPr lvl="1" algn="l" rtl="0"/>
            <a:r>
              <a:rPr lang="es" sz="2000" b="0" i="0" u="none" baseline="0"/>
              <a:t>«Nosotros, siempre, nunca, mucho…»</a:t>
            </a:r>
            <a:endParaRPr lang="es" sz="2000" dirty="0"/>
          </a:p>
          <a:p>
            <a:pPr algn="l" rtl="0"/>
            <a:r>
              <a:rPr lang="es" sz="2000" b="0" i="0" u="none" baseline="0"/>
              <a:t> 	Ej.: </a:t>
            </a:r>
            <a:r>
              <a:rPr lang="es" sz="2000" b="0" i="0" u="none" baseline="0">
                <a:solidFill>
                  <a:srgbClr val="C00000"/>
                </a:solidFill>
              </a:rPr>
              <a:t>¿Qué «nosotros»?</a:t>
            </a:r>
          </a:p>
          <a:p>
            <a:pPr algn="l" rtl="0"/>
            <a:r>
              <a:rPr lang="es" sz="2000" b="0" i="0" u="none" baseline="0">
                <a:solidFill>
                  <a:srgbClr val="C00000"/>
                </a:solidFill>
              </a:rPr>
              <a:t> 	De verdad… ¿siempre? ¿Nunca?</a:t>
            </a:r>
          </a:p>
          <a:p>
            <a:pPr algn="l" rtl="0"/>
            <a:r>
              <a:rPr lang="es" sz="2000" b="0" i="0" u="none" baseline="0">
                <a:solidFill>
                  <a:srgbClr val="C00000"/>
                </a:solidFill>
              </a:rPr>
              <a:t> 	¿Mucho? ¿Cuánto?</a:t>
            </a:r>
            <a:endParaRPr lang="es" sz="2000" dirty="0">
              <a:solidFill>
                <a:srgbClr val="C00000"/>
              </a:solidFill>
            </a:endParaRP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b="0" i="0" u="none" baseline="0">
                <a:ea typeface="Helvetica" charset="0"/>
                <a:cs typeface="Helvetica" charset="0"/>
              </a:rPr>
              <a:t>Kit de integración H3SE - TCT 4.1 – Factores humanos, señales débiles y comunicación – V2</a:t>
            </a:r>
            <a:endParaRPr lang="es" altLang="fr-FR" dirty="0" smtClean="0">
              <a:ea typeface="Helvetica" charset="0"/>
              <a:cs typeface="Helvetica" charset="0"/>
            </a:endParaRPr>
          </a:p>
        </p:txBody>
      </p:sp>
    </p:spTree>
    <p:extLst>
      <p:ext uri="{BB962C8B-B14F-4D97-AF65-F5344CB8AC3E}">
        <p14:creationId xmlns:p14="http://schemas.microsoft.com/office/powerpoint/2010/main" val="890793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s" b="1" i="0" u="none" baseline="0"/>
              <a:t>La comunicación – las lenguas extranjeras</a:t>
            </a:r>
            <a:r>
              <a:rPr lang="es"/>
              <a:t/>
            </a:r>
            <a:br>
              <a:rPr lang="es"/>
            </a:br>
            <a:r>
              <a:rPr lang="es" b="1" i="0" u="none" baseline="0"/>
              <a:t>Vídeo humorístico</a:t>
            </a:r>
            <a:endParaRPr lang="es"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34</a:t>
            </a:fld>
            <a:endParaRPr lang="es" altLang="fr-FR"/>
          </a:p>
        </p:txBody>
      </p:sp>
      <p:pic>
        <p:nvPicPr>
          <p:cNvPr id="6" name="Image 5" descr="../../../../../../Desktop/Capture%20d’écran%202016-07-18%20à%2015.42.5"/>
          <p:cNvPicPr/>
          <p:nvPr/>
        </p:nvPicPr>
        <p:blipFill>
          <a:blip r:embed="rId2" cstate="email">
            <a:extLst>
              <a:ext uri="{28A0092B-C50C-407E-A947-70E740481C1C}">
                <a14:useLocalDpi xmlns:a14="http://schemas.microsoft.com/office/drawing/2010/main"/>
              </a:ext>
            </a:extLst>
          </a:blip>
          <a:srcRect/>
          <a:stretch>
            <a:fillRect/>
          </a:stretch>
        </p:blipFill>
        <p:spPr bwMode="auto">
          <a:xfrm>
            <a:off x="2157513" y="1700808"/>
            <a:ext cx="4646735" cy="3325945"/>
          </a:xfrm>
          <a:prstGeom prst="rect">
            <a:avLst/>
          </a:prstGeom>
          <a:noFill/>
          <a:ln>
            <a:noFill/>
          </a:ln>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b="0" i="0" u="none" baseline="0">
                <a:ea typeface="Helvetica" charset="0"/>
                <a:cs typeface="Helvetica" charset="0"/>
              </a:rPr>
              <a:t>Kit de integración H3SE - TCT 4.1 – Factores humanos, señales débiles y comunicación – V2</a:t>
            </a:r>
            <a:endParaRPr lang="es" altLang="fr-FR" dirty="0" smtClean="0">
              <a:ea typeface="Helvetica" charset="0"/>
              <a:cs typeface="Helvetica" charset="0"/>
            </a:endParaRPr>
          </a:p>
        </p:txBody>
      </p:sp>
    </p:spTree>
    <p:extLst>
      <p:ext uri="{BB962C8B-B14F-4D97-AF65-F5344CB8AC3E}">
        <p14:creationId xmlns:p14="http://schemas.microsoft.com/office/powerpoint/2010/main" val="497757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s" b="1" i="0" u="none" baseline="0"/>
              <a:t>Mejorar la comunicación en una lengua extranjera – Diez trucos</a:t>
            </a:r>
            <a:endParaRPr lang="es" dirty="0"/>
          </a:p>
        </p:txBody>
      </p:sp>
      <p:sp>
        <p:nvSpPr>
          <p:cNvPr id="3" name="Espace réservé du texte 2"/>
          <p:cNvSpPr>
            <a:spLocks noGrp="1"/>
          </p:cNvSpPr>
          <p:nvPr>
            <p:ph type="body" sz="quarter" idx="12"/>
          </p:nvPr>
        </p:nvSpPr>
        <p:spPr>
          <a:xfrm>
            <a:off x="179512" y="908720"/>
            <a:ext cx="8363272" cy="5040311"/>
          </a:xfrm>
        </p:spPr>
        <p:txBody>
          <a:bodyPr/>
          <a:lstStyle/>
          <a:p>
            <a:pPr marL="457200" indent="-457200" algn="l" rtl="0">
              <a:spcAft>
                <a:spcPts val="900"/>
              </a:spcAft>
              <a:buFont typeface="+mj-lt"/>
              <a:buAutoNum type="arabicPeriod"/>
            </a:pPr>
            <a:r>
              <a:rPr lang="es" b="0" i="0" u="none" baseline="0" dirty="0"/>
              <a:t>Ser </a:t>
            </a:r>
            <a:r>
              <a:rPr lang="es" b="0" i="0" u="none" baseline="0" dirty="0">
                <a:solidFill>
                  <a:srgbClr val="A90025"/>
                </a:solidFill>
                <a:latin typeface="+mj-lt"/>
              </a:rPr>
              <a:t>específico</a:t>
            </a:r>
          </a:p>
          <a:p>
            <a:pPr marL="457200" indent="-457200" algn="l" rtl="0">
              <a:spcAft>
                <a:spcPts val="900"/>
              </a:spcAft>
              <a:buFont typeface="+mj-lt"/>
              <a:buAutoNum type="arabicPeriod"/>
            </a:pPr>
            <a:r>
              <a:rPr lang="es" b="0" i="0" u="none" baseline="0" dirty="0"/>
              <a:t>Ser </a:t>
            </a:r>
            <a:r>
              <a:rPr lang="es" b="0" i="0" u="none" baseline="0" dirty="0">
                <a:solidFill>
                  <a:srgbClr val="A90025"/>
                </a:solidFill>
                <a:latin typeface="+mj-lt"/>
              </a:rPr>
              <a:t>paciente</a:t>
            </a:r>
          </a:p>
          <a:p>
            <a:pPr marL="457200" indent="-457200" algn="l" rtl="0">
              <a:spcAft>
                <a:spcPts val="900"/>
              </a:spcAft>
              <a:buFont typeface="+mj-lt"/>
              <a:buAutoNum type="arabicPeriod"/>
            </a:pPr>
            <a:r>
              <a:rPr lang="es" b="0" i="0" u="none" baseline="0" dirty="0"/>
              <a:t>Evitar las </a:t>
            </a:r>
            <a:r>
              <a:rPr lang="es" b="0" i="0" u="none" baseline="0" dirty="0">
                <a:solidFill>
                  <a:srgbClr val="A90025"/>
                </a:solidFill>
                <a:latin typeface="+mj-lt"/>
              </a:rPr>
              <a:t>expresiones idiomáticas </a:t>
            </a:r>
            <a:r>
              <a:rPr lang="es" b="0" i="0" u="none" baseline="0" dirty="0"/>
              <a:t>(ej.: «no andarse con chiquitas» o «pondría la mano en el fuego»)</a:t>
            </a:r>
          </a:p>
          <a:p>
            <a:pPr marL="457200" indent="-457200" algn="l" rtl="0">
              <a:spcAft>
                <a:spcPts val="900"/>
              </a:spcAft>
              <a:buFont typeface="+mj-lt"/>
              <a:buAutoNum type="arabicPeriod"/>
            </a:pPr>
            <a:r>
              <a:rPr lang="es" b="0" i="0" u="none" baseline="0" dirty="0"/>
              <a:t>Pedir </a:t>
            </a:r>
            <a:r>
              <a:rPr lang="es" b="0" i="0" u="none" baseline="0" dirty="0">
                <a:solidFill>
                  <a:srgbClr val="A90025"/>
                </a:solidFill>
                <a:latin typeface="+mj-lt"/>
              </a:rPr>
              <a:t>aclaraciones</a:t>
            </a:r>
          </a:p>
          <a:p>
            <a:pPr marL="457200" indent="-457200" algn="l" rtl="0">
              <a:spcAft>
                <a:spcPts val="900"/>
              </a:spcAft>
              <a:buFont typeface="+mj-lt"/>
              <a:buAutoNum type="arabicPeriod"/>
            </a:pPr>
            <a:r>
              <a:rPr lang="es" b="0" i="0" u="none" baseline="0" dirty="0"/>
              <a:t>Tener cuidado con la </a:t>
            </a:r>
            <a:r>
              <a:rPr lang="es" b="0" i="0" u="none" baseline="0" dirty="0">
                <a:solidFill>
                  <a:srgbClr val="A90025"/>
                </a:solidFill>
                <a:latin typeface="+mj-lt"/>
              </a:rPr>
              <a:t>jerga</a:t>
            </a:r>
          </a:p>
          <a:p>
            <a:pPr marL="457200" indent="-457200" algn="l" rtl="0">
              <a:spcAft>
                <a:spcPts val="900"/>
              </a:spcAft>
              <a:buFont typeface="+mj-lt"/>
              <a:buAutoNum type="arabicPeriod"/>
            </a:pPr>
            <a:r>
              <a:rPr lang="es" b="0" i="0" u="none" baseline="0" dirty="0"/>
              <a:t>Hablar </a:t>
            </a:r>
            <a:r>
              <a:rPr lang="es" b="0" i="0" u="none" baseline="0" dirty="0">
                <a:solidFill>
                  <a:srgbClr val="A90025"/>
                </a:solidFill>
                <a:latin typeface="+mj-lt"/>
              </a:rPr>
              <a:t>despacio y claramente</a:t>
            </a:r>
          </a:p>
          <a:p>
            <a:pPr marL="457200" indent="-457200" algn="l" rtl="0">
              <a:spcAft>
                <a:spcPts val="900"/>
              </a:spcAft>
              <a:buFont typeface="+mj-lt"/>
              <a:buAutoNum type="arabicPeriod"/>
            </a:pPr>
            <a:r>
              <a:rPr lang="es" b="0" i="0" u="none" baseline="0" dirty="0"/>
              <a:t>Definir los </a:t>
            </a:r>
            <a:r>
              <a:rPr lang="es" b="0" i="0" u="none" baseline="0" dirty="0">
                <a:solidFill>
                  <a:srgbClr val="A90025"/>
                </a:solidFill>
                <a:latin typeface="+mj-lt"/>
              </a:rPr>
              <a:t>básicos</a:t>
            </a:r>
            <a:r>
              <a:rPr lang="es" b="0" i="0" u="none" baseline="0" dirty="0">
                <a:solidFill>
                  <a:srgbClr val="BD2B0B"/>
                </a:solidFill>
              </a:rPr>
              <a:t> </a:t>
            </a:r>
            <a:r>
              <a:rPr lang="es" b="0" i="0" u="none" baseline="0" dirty="0"/>
              <a:t>del vocabulario</a:t>
            </a:r>
          </a:p>
          <a:p>
            <a:pPr marL="457200" indent="-457200" algn="l" rtl="0">
              <a:spcAft>
                <a:spcPts val="900"/>
              </a:spcAft>
              <a:buFont typeface="+mj-lt"/>
              <a:buAutoNum type="arabicPeriod"/>
            </a:pPr>
            <a:r>
              <a:rPr lang="es" b="0" i="0" u="none" baseline="0" dirty="0">
                <a:solidFill>
                  <a:srgbClr val="A90025"/>
                </a:solidFill>
                <a:latin typeface="+mj-lt"/>
              </a:rPr>
              <a:t>Comprobar regularmente </a:t>
            </a:r>
            <a:r>
              <a:rPr lang="es" b="0" i="0" u="none" baseline="0" dirty="0"/>
              <a:t>la comprensión</a:t>
            </a:r>
          </a:p>
          <a:p>
            <a:pPr marL="457200" indent="-457200" algn="l" rtl="0">
              <a:spcAft>
                <a:spcPts val="900"/>
              </a:spcAft>
              <a:buFont typeface="+mj-lt"/>
              <a:buAutoNum type="arabicPeriod"/>
            </a:pPr>
            <a:r>
              <a:rPr lang="es" b="0" i="0" u="none" baseline="0" dirty="0"/>
              <a:t>Proporcionar la información mediante </a:t>
            </a:r>
            <a:r>
              <a:rPr lang="es" b="0" i="0" u="none" baseline="0" dirty="0">
                <a:solidFill>
                  <a:srgbClr val="A90025"/>
                </a:solidFill>
                <a:latin typeface="+mj-lt"/>
              </a:rPr>
              <a:t>canales múltiples </a:t>
            </a:r>
            <a:r>
              <a:rPr lang="es" b="0" i="0" u="none" baseline="0" dirty="0"/>
              <a:t>(dibujar, expresar con mímica, etc.)</a:t>
            </a:r>
          </a:p>
          <a:p>
            <a:pPr marL="457200" indent="-457200" algn="l" rtl="0">
              <a:spcAft>
                <a:spcPts val="900"/>
              </a:spcAft>
              <a:buFont typeface="+mj-lt"/>
              <a:buAutoNum type="arabicPeriod"/>
            </a:pPr>
            <a:r>
              <a:rPr lang="es" b="0" i="0" u="none" baseline="0" dirty="0">
                <a:solidFill>
                  <a:srgbClr val="A90025"/>
                </a:solidFill>
                <a:latin typeface="+mj-lt"/>
              </a:rPr>
              <a:t>Elegir</a:t>
            </a:r>
            <a:r>
              <a:rPr lang="es" b="0" i="0" u="none" baseline="0" dirty="0"/>
              <a:t> el medio de comunicación de comunicación más pertinente (conversación cara a cara, teléfono, correo electrónico, etc.)</a:t>
            </a:r>
            <a:endParaRPr lang="es"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35</a:t>
            </a:fld>
            <a:endParaRPr lang="es"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b="0" i="0" u="none" baseline="0">
                <a:ea typeface="Helvetica" charset="0"/>
                <a:cs typeface="Helvetica" charset="0"/>
              </a:rPr>
              <a:t>Kit de integración H3SE - TCT 4.1 – Factores humanos, señales débiles y comunicación – V2</a:t>
            </a:r>
            <a:endParaRPr lang="es" altLang="fr-FR" dirty="0" smtClean="0">
              <a:ea typeface="Helvetica" charset="0"/>
              <a:cs typeface="Helvetica" charset="0"/>
            </a:endParaRPr>
          </a:p>
        </p:txBody>
      </p:sp>
    </p:spTree>
    <p:extLst>
      <p:ext uri="{BB962C8B-B14F-4D97-AF65-F5344CB8AC3E}">
        <p14:creationId xmlns:p14="http://schemas.microsoft.com/office/powerpoint/2010/main" val="2988336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s" b="1" i="0" u="none" baseline="0"/>
              <a:t>Las particularidades locales</a:t>
            </a:r>
            <a:endParaRPr lang="es" dirty="0"/>
          </a:p>
        </p:txBody>
      </p:sp>
      <p:sp>
        <p:nvSpPr>
          <p:cNvPr id="3" name="Espace réservé du texte 2"/>
          <p:cNvSpPr>
            <a:spLocks noGrp="1"/>
          </p:cNvSpPr>
          <p:nvPr>
            <p:ph type="body" sz="quarter" idx="12"/>
          </p:nvPr>
        </p:nvSpPr>
        <p:spPr>
          <a:solidFill>
            <a:srgbClr val="FFFF00"/>
          </a:solidFill>
        </p:spPr>
        <p:txBody>
          <a:bodyPr anchor="ctr"/>
          <a:lstStyle/>
          <a:p>
            <a:pPr marL="0" indent="0" algn="ctr" rtl="0">
              <a:buNone/>
            </a:pPr>
            <a:r>
              <a:rPr lang="es" b="0" i="0" u="none" baseline="0">
                <a:solidFill>
                  <a:srgbClr val="FF0000"/>
                </a:solidFill>
              </a:rPr>
              <a:t>Diapositiva que debe completarse in situ sobre las particularidades culturales del país que debe conocerse en materia de comunicación.</a:t>
            </a:r>
            <a:endParaRPr lang="es" dirty="0">
              <a:solidFill>
                <a:srgbClr val="FF0000"/>
              </a:solidFill>
            </a:endParaRPr>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36</a:t>
            </a:fld>
            <a:endParaRPr lang="es"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b="0" i="0" u="none" baseline="0">
                <a:ea typeface="Helvetica" charset="0"/>
                <a:cs typeface="Helvetica" charset="0"/>
              </a:rPr>
              <a:t>Kit de integración H3SE - TCT 4.1 – Factores humanos, señales débiles y comunicación – V2</a:t>
            </a:r>
            <a:endParaRPr lang="es" altLang="fr-FR" dirty="0" smtClean="0">
              <a:ea typeface="Helvetica" charset="0"/>
              <a:cs typeface="Helvetica" charset="0"/>
            </a:endParaRPr>
          </a:p>
        </p:txBody>
      </p:sp>
    </p:spTree>
    <p:extLst>
      <p:ext uri="{BB962C8B-B14F-4D97-AF65-F5344CB8AC3E}">
        <p14:creationId xmlns:p14="http://schemas.microsoft.com/office/powerpoint/2010/main" val="6533848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s" b="1" i="0" u="none" baseline="0"/>
              <a:t>¿Cómo mejorar la comunicación intercultural?</a:t>
            </a:r>
            <a:endParaRPr lang="es" dirty="0"/>
          </a:p>
        </p:txBody>
      </p:sp>
      <p:sp>
        <p:nvSpPr>
          <p:cNvPr id="3" name="Espace réservé du texte 2"/>
          <p:cNvSpPr>
            <a:spLocks noGrp="1"/>
          </p:cNvSpPr>
          <p:nvPr>
            <p:ph type="body" sz="quarter" idx="12"/>
          </p:nvPr>
        </p:nvSpPr>
        <p:spPr>
          <a:xfrm>
            <a:off x="457200" y="1361609"/>
            <a:ext cx="8218800" cy="5040311"/>
          </a:xfrm>
        </p:spPr>
        <p:txBody>
          <a:bodyPr/>
          <a:lstStyle/>
          <a:p>
            <a:pPr algn="just" rtl="0">
              <a:spcAft>
                <a:spcPts val="1500"/>
              </a:spcAft>
            </a:pPr>
            <a:r>
              <a:rPr lang="es" b="0" i="0" u="none" baseline="0"/>
              <a:t>Desarrollar el conocimiento de las distintas culturas que han conocido</a:t>
            </a:r>
          </a:p>
          <a:p>
            <a:pPr algn="just" rtl="0">
              <a:spcAft>
                <a:spcPts val="1500"/>
              </a:spcAft>
            </a:pPr>
            <a:r>
              <a:rPr lang="es" b="0" i="0" u="none" baseline="0"/>
              <a:t>Compartir su experiencia práctica de manera simple</a:t>
            </a:r>
          </a:p>
          <a:p>
            <a:pPr algn="just" rtl="0">
              <a:spcAft>
                <a:spcPts val="1500"/>
              </a:spcAft>
            </a:pPr>
            <a:r>
              <a:rPr lang="es" b="0" i="0" u="none" baseline="0"/>
              <a:t>Evitar el humor</a:t>
            </a:r>
          </a:p>
          <a:p>
            <a:pPr algn="just" rtl="0">
              <a:spcAft>
                <a:spcPts val="1500"/>
              </a:spcAft>
            </a:pPr>
            <a:r>
              <a:rPr lang="es" b="0" i="0" u="none" baseline="0"/>
              <a:t>Adaptar la estructura, el ritmo y los movimientos en su comunicación</a:t>
            </a:r>
          </a:p>
          <a:p>
            <a:pPr algn="just" rtl="0">
              <a:spcAft>
                <a:spcPts val="1500"/>
              </a:spcAft>
            </a:pPr>
            <a:r>
              <a:rPr lang="es" b="0" i="0" u="none" baseline="0"/>
              <a:t>Respetar las diferencias</a:t>
            </a:r>
          </a:p>
          <a:p>
            <a:pPr algn="just" rtl="0">
              <a:spcAft>
                <a:spcPts val="1500"/>
              </a:spcAft>
            </a:pPr>
            <a:r>
              <a:rPr lang="es" b="0" i="0" u="none" baseline="0"/>
              <a:t>No dar demasiada importancia a las especificidades culturales</a:t>
            </a:r>
            <a:endParaRPr lang="es"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37</a:t>
            </a:fld>
            <a:endParaRPr lang="es"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b="0" i="0" u="none" baseline="0">
                <a:ea typeface="Helvetica" charset="0"/>
                <a:cs typeface="Helvetica" charset="0"/>
              </a:rPr>
              <a:t>Kit de integración H3SE - TCT 4.1 – Factores humanos, señales débiles y comunicación – V2</a:t>
            </a:r>
            <a:endParaRPr lang="es" altLang="fr-FR" dirty="0" smtClean="0">
              <a:ea typeface="Helvetica" charset="0"/>
              <a:cs typeface="Helvetica" charset="0"/>
            </a:endParaRPr>
          </a:p>
        </p:txBody>
      </p:sp>
    </p:spTree>
    <p:extLst>
      <p:ext uri="{BB962C8B-B14F-4D97-AF65-F5344CB8AC3E}">
        <p14:creationId xmlns:p14="http://schemas.microsoft.com/office/powerpoint/2010/main" val="7616617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s" b="1" i="0" u="none" baseline="0"/>
              <a:t>En síntesis</a:t>
            </a:r>
            <a:endParaRPr lang="es" dirty="0"/>
          </a:p>
        </p:txBody>
      </p:sp>
      <p:sp>
        <p:nvSpPr>
          <p:cNvPr id="3" name="Espace réservé du texte 2"/>
          <p:cNvSpPr>
            <a:spLocks noGrp="1"/>
          </p:cNvSpPr>
          <p:nvPr>
            <p:ph type="body" sz="quarter" idx="12"/>
          </p:nvPr>
        </p:nvSpPr>
        <p:spPr/>
        <p:txBody>
          <a:bodyPr/>
          <a:lstStyle/>
          <a:p>
            <a:pPr algn="just" rtl="0"/>
            <a:r>
              <a:rPr lang="es" b="1" i="0" u="none" baseline="0"/>
              <a:t>¿Qué han aprendido sobre el factor humano y el aspecto conductual?</a:t>
            </a:r>
            <a:endParaRPr lang="es" dirty="0" smtClean="0"/>
          </a:p>
          <a:p>
            <a:pPr marL="0" indent="0" algn="just" rtl="0">
              <a:buNone/>
            </a:pPr>
            <a:r>
              <a:rPr lang="es" b="0" i="0" u="none" baseline="0"/>
              <a:t> </a:t>
            </a:r>
            <a:endParaRPr lang="es" dirty="0" smtClean="0"/>
          </a:p>
          <a:p>
            <a:pPr algn="just" rtl="0"/>
            <a:r>
              <a:rPr lang="es" b="1" i="0" u="none" baseline="0"/>
              <a:t>¿Qué van a hacer de manera diferente ahora que han visto eso?</a:t>
            </a:r>
            <a:endParaRPr lang="es" dirty="0" smtClean="0"/>
          </a:p>
          <a:p>
            <a:pPr marL="0" indent="0" algn="just" rtl="0">
              <a:buNone/>
            </a:pPr>
            <a:r>
              <a:rPr lang="es" b="0" i="0" u="none" baseline="0"/>
              <a:t> </a:t>
            </a:r>
            <a:endParaRPr lang="es" dirty="0" smtClean="0"/>
          </a:p>
          <a:p>
            <a:pPr algn="just" rtl="0"/>
            <a:r>
              <a:rPr lang="es" b="1" i="0" u="none" baseline="0"/>
              <a:t>¿Hay nuevas preguntas que les suscite el conjunto?</a:t>
            </a:r>
            <a:r>
              <a:rPr lang="es" b="0" i="0" u="none" baseline="0">
                <a:effectLst/>
              </a:rPr>
              <a:t> </a:t>
            </a:r>
            <a:endParaRPr lang="es"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38</a:t>
            </a:fld>
            <a:endParaRPr lang="es"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b="0" i="0" u="none" baseline="0">
                <a:ea typeface="Helvetica" charset="0"/>
                <a:cs typeface="Helvetica" charset="0"/>
              </a:rPr>
              <a:t>Kit de integración H3SE - TCT 4.1 – Factores humanos, señales débiles y comunicación – V2</a:t>
            </a:r>
            <a:endParaRPr lang="es" altLang="fr-FR" dirty="0" smtClean="0">
              <a:ea typeface="Helvetica" charset="0"/>
              <a:cs typeface="Helvetica" charset="0"/>
            </a:endParaRPr>
          </a:p>
        </p:txBody>
      </p:sp>
    </p:spTree>
    <p:extLst>
      <p:ext uri="{BB962C8B-B14F-4D97-AF65-F5344CB8AC3E}">
        <p14:creationId xmlns:p14="http://schemas.microsoft.com/office/powerpoint/2010/main" val="1526530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es" b="1" i="0" u="none" baseline="0"/>
              <a:t>La catástrofe del Apollo</a:t>
            </a:r>
            <a:endParaRPr lang="es" dirty="0"/>
          </a:p>
        </p:txBody>
      </p:sp>
      <p:sp>
        <p:nvSpPr>
          <p:cNvPr id="21507"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1A7F48A2-1A32-1B4A-9E8F-881EBB04735E}" type="slidenum">
              <a:rPr>
                <a:solidFill>
                  <a:srgbClr val="898989"/>
                </a:solidFill>
                <a:ea typeface="Helvetica" charset="0"/>
                <a:cs typeface="Helvetica" charset="0"/>
              </a:rPr>
              <a:pPr/>
              <a:t>4</a:t>
            </a:fld>
            <a:endParaRPr lang="es" altLang="fr-FR">
              <a:solidFill>
                <a:srgbClr val="898989"/>
              </a:solidFill>
              <a:ea typeface="Helvetica" charset="0"/>
              <a:cs typeface="Helvetica" charset="0"/>
            </a:endParaRPr>
          </a:p>
        </p:txBody>
      </p:sp>
      <p:pic>
        <p:nvPicPr>
          <p:cNvPr id="21508" name="Image 5" descr="../../../../../../Desktop/Capture%20d’écran%202016-07-13%20à%2017.2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628775"/>
            <a:ext cx="5389562"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b="0" i="0" u="none" baseline="0">
                <a:ea typeface="Helvetica" charset="0"/>
                <a:cs typeface="Helvetica" charset="0"/>
              </a:rPr>
              <a:t>Kit de integración H3SE - TCT 4.1 – Factores humanos, señales débiles y comunicación – V2</a:t>
            </a:r>
            <a:endParaRPr lang="es"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es" b="1" i="0" u="none" baseline="0"/>
              <a:t>La catástrofe evitada del vuelo Qantas 32</a:t>
            </a:r>
            <a:endParaRPr lang="es" dirty="0"/>
          </a:p>
        </p:txBody>
      </p:sp>
      <p:sp>
        <p:nvSpPr>
          <p:cNvPr id="22531"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37C8A45D-C8D1-174F-AF7C-0A16B54843C7}" type="slidenum">
              <a:rPr>
                <a:solidFill>
                  <a:srgbClr val="898989"/>
                </a:solidFill>
                <a:ea typeface="Helvetica" charset="0"/>
                <a:cs typeface="Helvetica" charset="0"/>
              </a:rPr>
              <a:pPr/>
              <a:t>5</a:t>
            </a:fld>
            <a:endParaRPr lang="es" altLang="fr-FR">
              <a:solidFill>
                <a:srgbClr val="898989"/>
              </a:solidFill>
              <a:ea typeface="Helvetica" charset="0"/>
              <a:cs typeface="Helvetica" charset="0"/>
            </a:endParaRPr>
          </a:p>
        </p:txBody>
      </p:sp>
      <p:pic>
        <p:nvPicPr>
          <p:cNvPr id="22532" name="Image 5" descr="../../../../../../Desktop/Capture%20d’écran%202016-07-18%20à%2010.1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628775"/>
            <a:ext cx="629285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b="0" i="0" u="none" baseline="0">
                <a:ea typeface="Helvetica" charset="0"/>
                <a:cs typeface="Helvetica" charset="0"/>
              </a:rPr>
              <a:t>Kit de integración H3SE - TCT 4.1 – Factores humanos, señales débiles y comunicación – V2</a:t>
            </a:r>
            <a:endParaRPr lang="es"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es" b="1" i="0" u="none" baseline="0"/>
              <a:t>El factor humano: la última barrera</a:t>
            </a:r>
            <a:endParaRPr lang="es" dirty="0"/>
          </a:p>
        </p:txBody>
      </p:sp>
      <p:sp>
        <p:nvSpPr>
          <p:cNvPr id="20483"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325C0674-09CA-0E43-A4AA-1B4C41935B25}" type="slidenum">
              <a:rPr>
                <a:solidFill>
                  <a:srgbClr val="898989"/>
                </a:solidFill>
                <a:ea typeface="Helvetica" charset="0"/>
                <a:cs typeface="Helvetica" charset="0"/>
              </a:rPr>
              <a:pPr/>
              <a:t>6</a:t>
            </a:fld>
            <a:endParaRPr lang="es" altLang="fr-FR">
              <a:solidFill>
                <a:srgbClr val="898989"/>
              </a:solidFill>
              <a:ea typeface="Helvetica" charset="0"/>
              <a:cs typeface="Helvetica" charset="0"/>
            </a:endParaRPr>
          </a:p>
        </p:txBody>
      </p:sp>
      <p:pic>
        <p:nvPicPr>
          <p:cNvPr id="2048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908050"/>
            <a:ext cx="7907337"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706438" y="1200150"/>
            <a:ext cx="2112962" cy="287338"/>
          </a:xfrm>
          <a:prstGeom prst="rect">
            <a:avLst/>
          </a:prstGeom>
          <a:solidFill>
            <a:schemeClr val="bg1">
              <a:lumMod val="85000"/>
            </a:schemeClr>
          </a:solidFill>
          <a:ln w="12700">
            <a:noFill/>
            <a:miter lim="800000"/>
            <a:headEnd/>
            <a:tailEnd/>
          </a:ln>
        </p:spPr>
        <p:txBody>
          <a:bodyPr lIns="0" tIns="0" rIns="0" bIns="0"/>
          <a:lstStyle>
            <a:lvl1pPr marL="342900" indent="-342900">
              <a:defRPr>
                <a:solidFill>
                  <a:schemeClr val="tx1"/>
                </a:solidFill>
                <a:latin typeface="Arial" charset="0"/>
                <a:ea typeface="Arial" charset="0"/>
                <a:cs typeface="Arial" charset="0"/>
              </a:defRPr>
            </a:lvl1pPr>
            <a:lvl2pPr marL="87313">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lvl="1" algn="l" rtl="0">
              <a:lnSpc>
                <a:spcPct val="95000"/>
              </a:lnSpc>
              <a:spcBef>
                <a:spcPts val="600"/>
              </a:spcBef>
              <a:spcAft>
                <a:spcPts val="600"/>
              </a:spcAft>
              <a:buClr>
                <a:srgbClr val="00523F"/>
              </a:buClr>
            </a:pPr>
            <a:r>
              <a:rPr lang="es" b="0" i="0" u="none" baseline="0">
                <a:solidFill>
                  <a:srgbClr val="BD2B0B"/>
                </a:solidFill>
                <a:latin typeface="Calibri" charset="0"/>
              </a:rPr>
              <a:t>Barreras de seguridad</a:t>
            </a:r>
          </a:p>
        </p:txBody>
      </p:sp>
      <p:sp>
        <p:nvSpPr>
          <p:cNvPr id="9" name="Rounded Rectangle 11"/>
          <p:cNvSpPr/>
          <p:nvPr/>
        </p:nvSpPr>
        <p:spPr bwMode="auto">
          <a:xfrm>
            <a:off x="1727200" y="5113338"/>
            <a:ext cx="5976938" cy="1008062"/>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r>
              <a:rPr lang="es" b="1" i="0" u="none" baseline="0">
                <a:solidFill>
                  <a:srgbClr val="BD2B0B"/>
                </a:solidFill>
                <a:latin typeface="Calibri" charset="0"/>
              </a:rPr>
              <a:t>La presencia y el tamaño de los agujeros de las distintas barreras (técnica, de organización, humana) se ven muy influidas por los factores humanos y organizativos. </a:t>
            </a:r>
            <a:endParaRPr lang="es" altLang="fr-FR" b="1" u="sng" dirty="0">
              <a:solidFill>
                <a:srgbClr val="BD2B0B"/>
              </a:solidFill>
              <a:latin typeface="Calibri" charset="0"/>
            </a:endParaRPr>
          </a:p>
        </p:txBody>
      </p:sp>
      <p:sp>
        <p:nvSpPr>
          <p:cNvPr id="10" name="Oval 2"/>
          <p:cNvSpPr/>
          <p:nvPr/>
        </p:nvSpPr>
        <p:spPr>
          <a:xfrm>
            <a:off x="498475" y="3141663"/>
            <a:ext cx="865188" cy="358775"/>
          </a:xfrm>
          <a:prstGeom prst="ellipse">
            <a:avLst/>
          </a:prstGeom>
          <a:solidFill>
            <a:srgbClr val="C00000"/>
          </a:solidFill>
          <a:ln w="127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rtl="0" eaLnBrk="1" hangingPunct="1">
              <a:defRPr/>
            </a:pPr>
            <a:r>
              <a:rPr lang="es" sz="1200" b="0" i="0" u="none" baseline="0">
                <a:solidFill>
                  <a:schemeClr val="bg1"/>
                </a:solidFill>
              </a:rPr>
              <a:t>RIESGO</a:t>
            </a:r>
          </a:p>
        </p:txBody>
      </p:sp>
      <p:sp>
        <p:nvSpPr>
          <p:cNvPr id="11" name="Oval 12"/>
          <p:cNvSpPr/>
          <p:nvPr/>
        </p:nvSpPr>
        <p:spPr>
          <a:xfrm>
            <a:off x="490538" y="3743325"/>
            <a:ext cx="863600" cy="360363"/>
          </a:xfrm>
          <a:prstGeom prst="ellipse">
            <a:avLst/>
          </a:prstGeom>
          <a:solidFill>
            <a:srgbClr val="C00000"/>
          </a:solidFill>
          <a:ln w="127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rtl="0" eaLnBrk="1" hangingPunct="1">
              <a:defRPr/>
            </a:pPr>
            <a:r>
              <a:rPr lang="es" sz="1200" b="0" i="0" u="none" baseline="0">
                <a:solidFill>
                  <a:schemeClr val="bg1"/>
                </a:solidFill>
              </a:rPr>
              <a:t>RIESGO</a:t>
            </a:r>
          </a:p>
        </p:txBody>
      </p:sp>
      <p:sp>
        <p:nvSpPr>
          <p:cNvPr id="12" name="Oval 13"/>
          <p:cNvSpPr/>
          <p:nvPr/>
        </p:nvSpPr>
        <p:spPr>
          <a:xfrm>
            <a:off x="684213" y="4411663"/>
            <a:ext cx="863600" cy="360362"/>
          </a:xfrm>
          <a:prstGeom prst="ellipse">
            <a:avLst/>
          </a:prstGeom>
          <a:solidFill>
            <a:srgbClr val="C00000"/>
          </a:solidFill>
          <a:ln w="127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rtl="0" eaLnBrk="1" hangingPunct="1">
              <a:defRPr/>
            </a:pPr>
            <a:r>
              <a:rPr lang="es" sz="1200" b="0" i="0" u="none" baseline="0">
                <a:solidFill>
                  <a:schemeClr val="bg1"/>
                </a:solidFill>
              </a:rPr>
              <a:t>RIESGO</a:t>
            </a:r>
          </a:p>
        </p:txBody>
      </p:sp>
      <p:sp>
        <p:nvSpPr>
          <p:cNvPr id="13" name="Rectangle 12"/>
          <p:cNvSpPr/>
          <p:nvPr/>
        </p:nvSpPr>
        <p:spPr>
          <a:xfrm>
            <a:off x="2819400" y="4203700"/>
            <a:ext cx="1223963" cy="56832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5250" indent="-95250" algn="l" rtl="0" eaLnBrk="1" hangingPunct="1">
              <a:buFont typeface="Arial" panose="020B0604020202020204" pitchFamily="34" charset="0"/>
              <a:buChar char="•"/>
              <a:defRPr/>
            </a:pPr>
            <a:r>
              <a:rPr lang="es" sz="1200" b="1" i="0" u="none" baseline="0">
                <a:solidFill>
                  <a:schemeClr val="tx1"/>
                </a:solidFill>
              </a:rPr>
              <a:t>Equipos</a:t>
            </a:r>
          </a:p>
          <a:p>
            <a:pPr marL="95250" indent="-95250" algn="l" rtl="0" eaLnBrk="1" hangingPunct="1">
              <a:buFont typeface="Arial" panose="020B0604020202020204" pitchFamily="34" charset="0"/>
              <a:buChar char="•"/>
              <a:defRPr/>
            </a:pPr>
            <a:r>
              <a:rPr lang="es" sz="1200" b="1" i="0" u="none" baseline="0">
                <a:solidFill>
                  <a:schemeClr val="tx1"/>
                </a:solidFill>
              </a:rPr>
              <a:t>Diseño</a:t>
            </a:r>
          </a:p>
        </p:txBody>
      </p:sp>
      <p:sp>
        <p:nvSpPr>
          <p:cNvPr id="14" name="Rectangle 13"/>
          <p:cNvSpPr/>
          <p:nvPr/>
        </p:nvSpPr>
        <p:spPr>
          <a:xfrm>
            <a:off x="6516688" y="2682875"/>
            <a:ext cx="1655762" cy="37465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5250" indent="-95250" algn="l" rtl="0" eaLnBrk="1" hangingPunct="1">
              <a:buFont typeface="Arial" panose="020B0604020202020204" pitchFamily="34" charset="0"/>
              <a:buChar char="•"/>
              <a:defRPr/>
            </a:pPr>
            <a:r>
              <a:rPr lang="es" sz="1400" b="1" i="0" u="none" baseline="0">
                <a:solidFill>
                  <a:schemeClr val="tx1"/>
                </a:solidFill>
              </a:rPr>
              <a:t>Personas</a:t>
            </a:r>
          </a:p>
        </p:txBody>
      </p:sp>
      <p:sp>
        <p:nvSpPr>
          <p:cNvPr id="15" name="Rectangle 14"/>
          <p:cNvSpPr/>
          <p:nvPr/>
        </p:nvSpPr>
        <p:spPr>
          <a:xfrm>
            <a:off x="4716463" y="3413125"/>
            <a:ext cx="2376487" cy="5111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5250" indent="-95250" algn="l" rtl="0" eaLnBrk="1" hangingPunct="1">
              <a:buFont typeface="Arial" panose="020B0604020202020204" pitchFamily="34" charset="0"/>
              <a:buChar char="•"/>
              <a:defRPr/>
            </a:pPr>
            <a:r>
              <a:rPr lang="es" sz="1200" b="1" i="0" u="none" baseline="0">
                <a:solidFill>
                  <a:schemeClr val="tx1"/>
                </a:solidFill>
              </a:rPr>
              <a:t>Procesos</a:t>
            </a:r>
            <a:r>
              <a:rPr lang="es" sz="1200" b="0" i="0" u="none" baseline="0">
                <a:solidFill>
                  <a:schemeClr val="tx1"/>
                </a:solidFill>
              </a:rPr>
              <a:t> </a:t>
            </a:r>
          </a:p>
          <a:p>
            <a:pPr marL="95250" indent="-95250" algn="l" rtl="0" eaLnBrk="1" hangingPunct="1">
              <a:buFont typeface="Arial" panose="020B0604020202020204" pitchFamily="34" charset="0"/>
              <a:buChar char="•"/>
              <a:defRPr/>
            </a:pPr>
            <a:r>
              <a:rPr lang="es" sz="1200" b="1" i="0" u="none" baseline="0">
                <a:solidFill>
                  <a:schemeClr val="tx1"/>
                </a:solidFill>
              </a:rPr>
              <a:t>Sistemas de gestión</a:t>
            </a:r>
          </a:p>
        </p:txBody>
      </p:sp>
      <p:sp>
        <p:nvSpPr>
          <p:cNvPr id="20493" name="TextBox 4"/>
          <p:cNvSpPr txBox="1">
            <a:spLocks noChangeArrowheads="1"/>
          </p:cNvSpPr>
          <p:nvPr/>
        </p:nvSpPr>
        <p:spPr bwMode="auto">
          <a:xfrm>
            <a:off x="5003800" y="3151188"/>
            <a:ext cx="1365250" cy="26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es" sz="1100" b="0" i="1" u="none" baseline="0"/>
              <a:t>Actividades formalizadas</a:t>
            </a:r>
          </a:p>
        </p:txBody>
      </p:sp>
      <p:sp>
        <p:nvSpPr>
          <p:cNvPr id="20494" name="TextBox 16"/>
          <p:cNvSpPr txBox="1">
            <a:spLocks noChangeArrowheads="1"/>
          </p:cNvSpPr>
          <p:nvPr/>
        </p:nvSpPr>
        <p:spPr bwMode="auto">
          <a:xfrm>
            <a:off x="6615113" y="2420938"/>
            <a:ext cx="1603375" cy="26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es" sz="1100" b="0" i="1" u="none" baseline="0"/>
              <a:t>Actividades no formalizadas</a:t>
            </a:r>
          </a:p>
        </p:txBody>
      </p:sp>
      <p:sp>
        <p:nvSpPr>
          <p:cNvPr id="1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b="0" i="0" u="none" baseline="0">
                <a:ea typeface="Helvetica" charset="0"/>
                <a:cs typeface="Helvetica" charset="0"/>
              </a:rPr>
              <a:t>Kit de integración H3SE - TCT 4.1 – Factores humanos, señales débiles y comunicación – V2</a:t>
            </a:r>
            <a:endParaRPr lang="es" altLang="fr-FR" dirty="0" smtClean="0">
              <a:ea typeface="Helvetica" charset="0"/>
              <a:cs typeface="Helvetic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1000"/>
                                        <p:tgtEl>
                                          <p:spTgt spid="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down)">
                                      <p:cBhvr>
                                        <p:cTn id="10"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s" b="1" i="0" u="none" baseline="0"/>
              <a:t>Lo que caracteriza el factor humano</a:t>
            </a:r>
            <a:endParaRPr lang="es" dirty="0"/>
          </a:p>
        </p:txBody>
      </p:sp>
      <p:sp>
        <p:nvSpPr>
          <p:cNvPr id="3" name="Espace réservé du texte 2"/>
          <p:cNvSpPr>
            <a:spLocks noGrp="1"/>
          </p:cNvSpPr>
          <p:nvPr>
            <p:ph type="body" sz="quarter" idx="12"/>
          </p:nvPr>
        </p:nvSpPr>
        <p:spPr/>
        <p:txBody>
          <a:bodyPr/>
          <a:lstStyle/>
          <a:p>
            <a:pPr algn="l" rtl="0">
              <a:spcAft>
                <a:spcPts val="1500"/>
              </a:spcAft>
            </a:pPr>
            <a:r>
              <a:rPr lang="es" b="0" i="0" u="none" baseline="0"/>
              <a:t>El factor humano, en términos de seguridad, se caracteriza por: </a:t>
            </a:r>
          </a:p>
          <a:p>
            <a:pPr lvl="1" algn="l" rtl="0">
              <a:spcAft>
                <a:spcPts val="1500"/>
              </a:spcAft>
            </a:pPr>
            <a:r>
              <a:rPr lang="es" b="0" i="0" u="none" baseline="0"/>
              <a:t>La percepción del riesgo (las señales y el juicio)</a:t>
            </a:r>
          </a:p>
          <a:p>
            <a:pPr lvl="1" algn="l" rtl="0">
              <a:spcAft>
                <a:spcPts val="1500"/>
              </a:spcAft>
            </a:pPr>
            <a:r>
              <a:rPr lang="es" b="0" i="0" u="none" baseline="0"/>
              <a:t>La evaluación del riesgo</a:t>
            </a:r>
          </a:p>
          <a:p>
            <a:pPr lvl="1" algn="l" rtl="0">
              <a:spcAft>
                <a:spcPts val="1500"/>
              </a:spcAft>
            </a:pPr>
            <a:r>
              <a:rPr lang="es" b="0" i="0" u="none" baseline="0"/>
              <a:t>La asunción de riesgo.</a:t>
            </a:r>
            <a:endParaRPr lang="es"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7</a:t>
            </a:fld>
            <a:endParaRPr lang="es"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b="0" i="0" u="none" baseline="0">
                <a:ea typeface="Helvetica" charset="0"/>
                <a:cs typeface="Helvetica" charset="0"/>
              </a:rPr>
              <a:t>Kit de integración H3SE - TCT 4.1 – Factores humanos, señales débiles y comunicación – V2</a:t>
            </a:r>
            <a:endParaRPr lang="es" altLang="fr-FR" dirty="0" smtClean="0">
              <a:ea typeface="Helvetica" charset="0"/>
              <a:cs typeface="Helvetica" charset="0"/>
            </a:endParaRPr>
          </a:p>
        </p:txBody>
      </p:sp>
    </p:spTree>
    <p:extLst>
      <p:ext uri="{BB962C8B-B14F-4D97-AF65-F5344CB8AC3E}">
        <p14:creationId xmlns:p14="http://schemas.microsoft.com/office/powerpoint/2010/main" val="1648341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s" b="1" i="0" u="none" baseline="0"/>
              <a:t>La percepción del riesgo</a:t>
            </a:r>
            <a:endParaRPr lang="es" dirty="0"/>
          </a:p>
        </p:txBody>
      </p:sp>
      <p:sp>
        <p:nvSpPr>
          <p:cNvPr id="4" name="Espace réservé du numéro de diapositive 3"/>
          <p:cNvSpPr>
            <a:spLocks noGrp="1"/>
          </p:cNvSpPr>
          <p:nvPr>
            <p:ph type="sldNum" sz="quarter" idx="11"/>
          </p:nvPr>
        </p:nvSpPr>
        <p:spPr/>
        <p:txBody>
          <a:bodyPr/>
          <a:lstStyle/>
          <a:p>
            <a:pPr algn="r" rtl="0"/>
            <a:fld id="{A2790189-416C-E549-83DE-8B3BF5286D36}" type="slidenum">
              <a:rPr/>
              <a:pPr/>
              <a:t>8</a:t>
            </a:fld>
            <a:endParaRPr lang="es" altLang="fr-F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sz="900" b="0" i="0" u="none" baseline="0">
                <a:ea typeface="Helvetica" charset="0"/>
                <a:cs typeface="Helvetica" charset="0"/>
              </a:rPr>
              <a:t>Kit de integración H3SE - TCT 4.1 – Factores humanos, señales débiles y comunicación – V2</a:t>
            </a:r>
            <a:endParaRPr lang="es" altLang="fr-FR" sz="900" dirty="0" smtClean="0">
              <a:ea typeface="Helvetica" charset="0"/>
              <a:cs typeface="Helvetica" charset="0"/>
            </a:endParaRPr>
          </a:p>
        </p:txBody>
      </p:sp>
    </p:spTree>
    <p:extLst>
      <p:ext uri="{BB962C8B-B14F-4D97-AF65-F5344CB8AC3E}">
        <p14:creationId xmlns:p14="http://schemas.microsoft.com/office/powerpoint/2010/main" val="2101472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es" b="1" i="0" u="none" baseline="0"/>
              <a:t>La percepción de los riesgos se basa en la recepción y el tratamiento de las señales (1/2)</a:t>
            </a:r>
            <a:endParaRPr lang="es" dirty="0"/>
          </a:p>
        </p:txBody>
      </p:sp>
      <p:sp>
        <p:nvSpPr>
          <p:cNvPr id="23554" name="Espace réservé du texte 2"/>
          <p:cNvSpPr>
            <a:spLocks noGrp="1"/>
          </p:cNvSpPr>
          <p:nvPr>
            <p:ph type="body" sz="quarter" idx="12"/>
          </p:nvPr>
        </p:nvSpPr>
        <p:spPr>
          <a:xfrm>
            <a:off x="457200" y="2205038"/>
            <a:ext cx="8218488" cy="2087562"/>
          </a:xfrm>
        </p:spPr>
        <p:txBody>
          <a:bodyPr/>
          <a:lstStyle/>
          <a:p>
            <a:pPr marL="0" indent="0" algn="l" rtl="0" eaLnBrk="1" hangingPunct="1">
              <a:spcAft>
                <a:spcPts val="1500"/>
              </a:spcAft>
              <a:buFont typeface="Lucida Grande" charset="0"/>
              <a:buNone/>
            </a:pPr>
            <a:r>
              <a:rPr lang="es" b="0" i="0" u="none" baseline="0">
                <a:cs typeface="Arial" charset="0"/>
              </a:rPr>
              <a:t>La percepción de los riesgos es… </a:t>
            </a:r>
          </a:p>
          <a:p>
            <a:pPr algn="l" rtl="0" eaLnBrk="1" hangingPunct="1">
              <a:spcAft>
                <a:spcPts val="1500"/>
              </a:spcAft>
            </a:pPr>
            <a:r>
              <a:rPr lang="es" b="0" i="0" u="none" baseline="0">
                <a:cs typeface="Arial" charset="0"/>
              </a:rPr>
              <a:t>La percepción de señales externas que pueden considerarse como riesgos potenciales. </a:t>
            </a:r>
            <a:endParaRPr lang="es" altLang="fr-FR" dirty="0">
              <a:cs typeface="Arial" charset="0"/>
            </a:endParaRPr>
          </a:p>
          <a:p>
            <a:pPr algn="l" rtl="0" eaLnBrk="1" hangingPunct="1">
              <a:spcAft>
                <a:spcPts val="1500"/>
              </a:spcAft>
            </a:pPr>
            <a:r>
              <a:rPr lang="es" b="0" i="0" u="none" baseline="0">
                <a:cs typeface="Arial" charset="0"/>
              </a:rPr>
              <a:t>El juicio subjetivo que los individuos tienen de las características y la gravedad del riesgo.</a:t>
            </a:r>
            <a:endParaRPr lang="es" altLang="fr-FR" dirty="0">
              <a:cs typeface="Arial" charset="0"/>
            </a:endParaRPr>
          </a:p>
          <a:p>
            <a:pPr marL="0" indent="0" algn="l" rtl="0" eaLnBrk="1" hangingPunct="1"/>
            <a:endParaRPr lang="es" altLang="fr-FR" dirty="0">
              <a:cs typeface="Arial" charset="0"/>
            </a:endParaRPr>
          </a:p>
        </p:txBody>
      </p:sp>
      <p:sp>
        <p:nvSpPr>
          <p:cNvPr id="23556"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47CBE1A4-0BBB-C34E-AB7C-D139AE59CB20}" type="slidenum">
              <a:rPr>
                <a:solidFill>
                  <a:srgbClr val="898989"/>
                </a:solidFill>
                <a:ea typeface="Helvetica" charset="0"/>
                <a:cs typeface="Helvetica" charset="0"/>
              </a:rPr>
              <a:pPr/>
              <a:t>9</a:t>
            </a:fld>
            <a:endParaRPr lang="es" altLang="fr-FR">
              <a:solidFill>
                <a:srgbClr val="898989"/>
              </a:solidFill>
              <a:ea typeface="Helvetica" charset="0"/>
              <a:cs typeface="Helvetica" charset="0"/>
            </a:endParaRP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es" b="0" i="0" u="none" baseline="0">
                <a:ea typeface="Helvetica" charset="0"/>
                <a:cs typeface="Helvetica" charset="0"/>
              </a:rPr>
              <a:t>Kit de integración H3SE - TCT 4.1 – Factores humanos, señales débiles y comunicación – V2</a:t>
            </a:r>
            <a:endParaRPr lang="es"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r_total_modele_rouge_fonc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fr_total_modele_rouge_fonce</Template>
  <TotalTime>1905</TotalTime>
  <Words>2275</Words>
  <Application>Microsoft Office PowerPoint</Application>
  <PresentationFormat>Affichage à l'écran (4:3)</PresentationFormat>
  <Paragraphs>306</Paragraphs>
  <Slides>38</Slides>
  <Notes>9</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fr_total_modele_rouge_fonce</vt:lpstr>
      <vt:lpstr>Factores humanos, señales débiles y comunicación</vt:lpstr>
      <vt:lpstr>Objetivos del módulo</vt:lpstr>
      <vt:lpstr>El factor humano en seguridad</vt:lpstr>
      <vt:lpstr>La catástrofe del Apollo</vt:lpstr>
      <vt:lpstr>La catástrofe evitada del vuelo Qantas 32</vt:lpstr>
      <vt:lpstr>El factor humano: la última barrera</vt:lpstr>
      <vt:lpstr>Lo que caracteriza el factor humano</vt:lpstr>
      <vt:lpstr>La percepción del riesgo</vt:lpstr>
      <vt:lpstr>La percepción de los riesgos se basa en la recepción y el tratamiento de las señales (1/2)</vt:lpstr>
      <vt:lpstr>La percepción de los riesgos se basa en la recepción y el tratamiento de las señales (2/2)</vt:lpstr>
      <vt:lpstr>Como fenómeno neurológico, la percepción puede alterarse  </vt:lpstr>
      <vt:lpstr>Cuánto pases</vt:lpstr>
      <vt:lpstr>Las señales débiles</vt:lpstr>
      <vt:lpstr>Las señales débiles (1/2)</vt:lpstr>
      <vt:lpstr>Las señales débiles (2/2)</vt:lpstr>
      <vt:lpstr>La evaluación del riesgo</vt:lpstr>
      <vt:lpstr>La escuadrilla perdida en el Triángulo de las Bermudas</vt:lpstr>
      <vt:lpstr>La escuadrilla perdida en el Triángulo de las Bermudas – los hechos </vt:lpstr>
      <vt:lpstr>El error en la evaluación de riesgos</vt:lpstr>
      <vt:lpstr>La asunción de riesgo</vt:lpstr>
      <vt:lpstr>Vídeo de un paso a nivel</vt:lpstr>
      <vt:lpstr>Ejemplo de análisis – cruzar la vías del tren  </vt:lpstr>
      <vt:lpstr>Los componentes de la asunción de riesgo  </vt:lpstr>
      <vt:lpstr>Ahora es su turno (1/3) </vt:lpstr>
      <vt:lpstr>Ahora es su turno (2/3) </vt:lpstr>
      <vt:lpstr>Ahora es su turno (3/3) </vt:lpstr>
      <vt:lpstr>¿Y para ustedes?</vt:lpstr>
      <vt:lpstr>El papel esencial de la comunicación</vt:lpstr>
      <vt:lpstr>Los últimos minutos del vuelo AF447 (Río-París)</vt:lpstr>
      <vt:lpstr>El modelo mecánico de la comunicación</vt:lpstr>
      <vt:lpstr>La metacomunicación para mejorar la comunicación</vt:lpstr>
      <vt:lpstr>La escucha activa – 1.ª clave:  Escuchen a su interlocutor y… reformulen  </vt:lpstr>
      <vt:lpstr>La escucha activa – 2.ª clave: escuchen a su interlocutor y… pidan precisar </vt:lpstr>
      <vt:lpstr>La comunicación – las lenguas extranjeras Vídeo humorístico</vt:lpstr>
      <vt:lpstr>Mejorar la comunicación en una lengua extranjera – Diez trucos</vt:lpstr>
      <vt:lpstr>Las particularidades locales</vt:lpstr>
      <vt:lpstr>¿Cómo mejorar la comunicación intercultural?</vt:lpstr>
      <vt:lpstr>En síntesis</vt:lpstr>
    </vt:vector>
  </TitlesOfParts>
  <Company>TOTAL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J0039122</dc:creator>
  <cp:lastModifiedBy>Denise Bedouret</cp:lastModifiedBy>
  <cp:revision>57</cp:revision>
  <dcterms:created xsi:type="dcterms:W3CDTF">2015-09-07T13:13:13Z</dcterms:created>
  <dcterms:modified xsi:type="dcterms:W3CDTF">2017-06-23T20:57:38Z</dcterms:modified>
</cp:coreProperties>
</file>