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40"/>
  </p:notesMasterIdLst>
  <p:handoutMasterIdLst>
    <p:handoutMasterId r:id="rId41"/>
  </p:handoutMasterIdLst>
  <p:sldIdLst>
    <p:sldId id="256" r:id="rId2"/>
    <p:sldId id="258" r:id="rId3"/>
    <p:sldId id="266" r:id="rId4"/>
    <p:sldId id="261" r:id="rId5"/>
    <p:sldId id="262" r:id="rId6"/>
    <p:sldId id="260" r:id="rId7"/>
    <p:sldId id="293" r:id="rId8"/>
    <p:sldId id="294" r:id="rId9"/>
    <p:sldId id="263" r:id="rId10"/>
    <p:sldId id="265" r:id="rId11"/>
    <p:sldId id="264" r:id="rId12"/>
    <p:sldId id="269" r:id="rId13"/>
    <p:sldId id="267" r:id="rId14"/>
    <p:sldId id="270" r:id="rId15"/>
    <p:sldId id="271" r:id="rId16"/>
    <p:sldId id="272" r:id="rId17"/>
    <p:sldId id="280" r:id="rId18"/>
    <p:sldId id="295" r:id="rId19"/>
    <p:sldId id="279" r:id="rId20"/>
    <p:sldId id="296" r:id="rId21"/>
    <p:sldId id="273" r:id="rId22"/>
    <p:sldId id="275" r:id="rId23"/>
    <p:sldId id="274" r:id="rId24"/>
    <p:sldId id="276" r:id="rId25"/>
    <p:sldId id="277" r:id="rId26"/>
    <p:sldId id="278" r:id="rId27"/>
    <p:sldId id="281" r:id="rId28"/>
    <p:sldId id="282" r:id="rId29"/>
    <p:sldId id="284" r:id="rId30"/>
    <p:sldId id="285" r:id="rId31"/>
    <p:sldId id="286" r:id="rId32"/>
    <p:sldId id="287" r:id="rId33"/>
    <p:sldId id="297" r:id="rId34"/>
    <p:sldId id="288" r:id="rId35"/>
    <p:sldId id="289" r:id="rId36"/>
    <p:sldId id="290" r:id="rId37"/>
    <p:sldId id="291" r:id="rId38"/>
    <p:sldId id="292" r:id="rId39"/>
  </p:sldIdLst>
  <p:sldSz cx="9144000" cy="6858000" type="screen4x3"/>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 xmlns:p15="http://schemas.microsoft.com/office/powerpoint/2012/main">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cent Martin" initials="V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2B0B"/>
    <a:srgbClr val="3876AF"/>
    <a:srgbClr val="133C75"/>
    <a:srgbClr val="7ABFC0"/>
    <a:srgbClr val="CAEBEA"/>
    <a:srgbClr val="55DD61"/>
    <a:srgbClr val="3AAFC3"/>
    <a:srgbClr val="FFA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0" autoAdjust="0"/>
    <p:restoredTop sz="94918" autoAdjust="0"/>
  </p:normalViewPr>
  <p:slideViewPr>
    <p:cSldViewPr snapToObjects="1">
      <p:cViewPr>
        <p:scale>
          <a:sx n="90" d="100"/>
          <a:sy n="90" d="100"/>
        </p:scale>
        <p:origin x="-1512" y="-474"/>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058452F3-B184-B24D-9347-CD7EFE89F03D}" type="datetimeFigureOut">
              <a:rPr lang="fr-FR" altLang="fr-FR"/>
              <a:pPr/>
              <a:t>10/07/2017</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F794C195-0D55-594A-A35D-BB7E7D16DFC5}" type="slidenum">
              <a:rPr lang="fr-FR" altLang="fr-FR"/>
              <a:pPr/>
              <a:t>‹N°›</a:t>
            </a:fld>
            <a:endParaRPr lang="fr-FR" altLang="fr-FR"/>
          </a:p>
        </p:txBody>
      </p:sp>
    </p:spTree>
    <p:extLst>
      <p:ext uri="{BB962C8B-B14F-4D97-AF65-F5344CB8AC3E}">
        <p14:creationId xmlns:p14="http://schemas.microsoft.com/office/powerpoint/2010/main" val="5188704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F6AA4357-725A-534D-BC47-B1196B6D6207}" type="datetimeFigureOut">
              <a:rPr lang="fr-FR" altLang="fr-FR"/>
              <a:pPr/>
              <a:t>10/07/2017</a:t>
            </a:fld>
            <a:endParaRPr lang="fr-FR" alt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73DCA9AD-7BBE-484A-AA4E-840189C18E25}" type="slidenum">
              <a:rPr lang="fr-FR" altLang="fr-FR"/>
              <a:pPr/>
              <a:t>‹N°›</a:t>
            </a:fld>
            <a:endParaRPr lang="fr-FR" altLang="fr-FR"/>
          </a:p>
        </p:txBody>
      </p:sp>
    </p:spTree>
    <p:extLst>
      <p:ext uri="{BB962C8B-B14F-4D97-AF65-F5344CB8AC3E}">
        <p14:creationId xmlns:p14="http://schemas.microsoft.com/office/powerpoint/2010/main" val="168842552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lgn="l" rtl="0" eaLnBrk="1" hangingPunct="1"/>
            <a:endParaRPr lang="ru-RU" altLang="fr-FR"/>
          </a:p>
        </p:txBody>
      </p:sp>
      <p:sp>
        <p:nvSpPr>
          <p:cNvPr id="1638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fld id="{5987F871-6E0F-E54B-A23B-0EC24624AF18}" type="slidenum">
              <a:rPr>
                <a:latin typeface="Calibri" charset="0"/>
              </a:rPr>
              <a:pPr/>
              <a:t>2</a:t>
            </a:fld>
            <a:endParaRPr lang="ru-RU" altLang="fr-FR">
              <a:latin typeface="Calibri" charset="0"/>
            </a:endParaRPr>
          </a:p>
        </p:txBody>
      </p:sp>
    </p:spTree>
    <p:extLst>
      <p:ext uri="{BB962C8B-B14F-4D97-AF65-F5344CB8AC3E}">
        <p14:creationId xmlns:p14="http://schemas.microsoft.com/office/powerpoint/2010/main" val="1871374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ru-RU"/>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6</a:t>
            </a:fld>
            <a:endParaRPr lang="ru-RU" altLang="fr-FR"/>
          </a:p>
        </p:txBody>
      </p:sp>
    </p:spTree>
    <p:extLst>
      <p:ext uri="{BB962C8B-B14F-4D97-AF65-F5344CB8AC3E}">
        <p14:creationId xmlns:p14="http://schemas.microsoft.com/office/powerpoint/2010/main" val="1729999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ru-RU" sz="1200" b="0" i="0" u="none" kern="1200" baseline="0">
                <a:solidFill>
                  <a:schemeClr val="tx1"/>
                </a:solidFill>
                <a:effectLst/>
                <a:latin typeface="+mn-lt"/>
                <a:ea typeface="+mn-ea"/>
                <a:cs typeface="+mn-cs"/>
              </a:rPr>
              <a:t>Наши чувства могут быть меняться из-за множества помех, наиболее распространенными из которых являются: </a:t>
            </a:r>
          </a:p>
          <a:p>
            <a:pPr marL="171450" lvl="0" indent="-171450" algn="l" rtl="0">
              <a:buFont typeface="Arial" charset="0"/>
              <a:buChar char="•"/>
            </a:pPr>
            <a:r>
              <a:rPr lang="ru-RU" sz="1200" b="0" i="0" u="none" kern="1200" baseline="0">
                <a:solidFill>
                  <a:schemeClr val="tx1"/>
                </a:solidFill>
                <a:effectLst/>
                <a:latin typeface="+mn-lt"/>
                <a:ea typeface="+mn-ea"/>
                <a:cs typeface="+mn-cs"/>
              </a:rPr>
              <a:t>Привыкание - к рискованной ситуации, когда она является повторяющейся, и в конечном итоге считается нормальной, к которой нет больше внимания.</a:t>
            </a:r>
          </a:p>
          <a:p>
            <a:pPr marL="171450" lvl="0" indent="-171450" algn="l" rtl="0">
              <a:buFont typeface="Arial" charset="0"/>
              <a:buChar char="•"/>
            </a:pPr>
            <a:r>
              <a:rPr lang="ru-RU" sz="1200" b="0" i="0" u="none" kern="1200" baseline="0">
                <a:solidFill>
                  <a:schemeClr val="tx1"/>
                </a:solidFill>
                <a:effectLst/>
                <a:latin typeface="+mn-lt"/>
                <a:ea typeface="+mn-ea"/>
                <a:cs typeface="+mn-cs"/>
              </a:rPr>
              <a:t>Рассеянность, например, когда один не обращает внимания на то, что происходит, потому что отвлекается на событие, которое происходит рядом (удар молотка по пальцу). Или наоборот, когда сосредоточенность на задаче, которая мешает нам видеть то, что происходит вокруг нас.</a:t>
            </a:r>
          </a:p>
          <a:p>
            <a:pPr marL="171450" lvl="0" indent="-171450" algn="l" rtl="0">
              <a:buFont typeface="Arial" charset="0"/>
              <a:buChar char="•"/>
            </a:pPr>
            <a:r>
              <a:rPr lang="ru-RU" sz="1200" b="0" i="0" u="none" kern="1200" baseline="0">
                <a:solidFill>
                  <a:schemeClr val="tx1"/>
                </a:solidFill>
                <a:effectLst/>
                <a:latin typeface="+mn-lt"/>
                <a:ea typeface="+mn-ea"/>
                <a:cs typeface="+mn-cs"/>
              </a:rPr>
              <a:t>Насыщение, когда слишком много информации для обработки, и наш мозг уже не в состоянии ее обрабатывать.</a:t>
            </a:r>
          </a:p>
          <a:p>
            <a:pPr marL="171450" indent="-171450" algn="l" rtl="0">
              <a:buFont typeface="Arial" charset="0"/>
              <a:buChar char="•"/>
            </a:pPr>
            <a:r>
              <a:rPr lang="ru-RU" sz="1200" b="0" i="0" u="none" kern="1200" baseline="0">
                <a:solidFill>
                  <a:schemeClr val="tx1"/>
                </a:solidFill>
                <a:effectLst/>
                <a:latin typeface="+mn-lt"/>
                <a:ea typeface="+mn-ea"/>
                <a:cs typeface="+mn-cs"/>
              </a:rPr>
              <a:t>Стресс создает физиологическую реакцию, которая имеет тенденцию замыкаться в наших чувствах, и делает нас проницаемыми к тому, что нас окружает.</a:t>
            </a:r>
            <a:r>
              <a:rPr lang="ru-RU" b="0" i="0" u="none" baseline="0">
                <a:effectLst/>
              </a:rPr>
              <a:t> </a:t>
            </a:r>
            <a:endParaRPr lang="ru-RU" dirty="0"/>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11</a:t>
            </a:fld>
            <a:endParaRPr lang="ru-RU" altLang="fr-FR"/>
          </a:p>
        </p:txBody>
      </p:sp>
    </p:spTree>
    <p:extLst>
      <p:ext uri="{BB962C8B-B14F-4D97-AF65-F5344CB8AC3E}">
        <p14:creationId xmlns:p14="http://schemas.microsoft.com/office/powerpoint/2010/main" val="1549853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ru-RU" sz="1200" b="0" i="0" u="none" kern="1200" baseline="0">
                <a:solidFill>
                  <a:schemeClr val="tx1"/>
                </a:solidFill>
                <a:effectLst/>
                <a:latin typeface="+mn-lt"/>
                <a:ea typeface="+mn-ea"/>
                <a:cs typeface="+mn-cs"/>
              </a:rPr>
              <a:t>Таким образом, слабый сигнал - это то, что вы видите, но непосредственно не воспринимаете как имеющее потенциальные последствия </a:t>
            </a:r>
          </a:p>
          <a:p>
            <a:pPr algn="l" rtl="0"/>
            <a:r>
              <a:rPr lang="ru-RU" sz="1200" b="0" i="0" u="none" kern="1200" baseline="0">
                <a:solidFill>
                  <a:schemeClr val="tx1"/>
                </a:solidFill>
                <a:effectLst/>
                <a:latin typeface="+mn-lt"/>
                <a:ea typeface="+mn-ea"/>
                <a:cs typeface="+mn-cs"/>
              </a:rPr>
              <a:t>Наверное, вам уже говорили после какого-нибудь значительного события: «Я заметил кое-что, но тогда я на это не реагировал! ». Вы принимали один или несколько слабых сигналов, но не анализировали его, он не учитывался в последующих действиях.</a:t>
            </a:r>
          </a:p>
          <a:p>
            <a:pPr algn="l" rtl="0"/>
            <a:r>
              <a:rPr lang="ru-RU" sz="1200" b="0" i="0" u="none" kern="1200" baseline="0">
                <a:solidFill>
                  <a:schemeClr val="tx1"/>
                </a:solidFill>
                <a:effectLst/>
                <a:latin typeface="+mn-lt"/>
                <a:ea typeface="+mn-ea"/>
                <a:cs typeface="+mn-cs"/>
              </a:rPr>
              <a:t> </a:t>
            </a:r>
          </a:p>
          <a:p>
            <a:pPr algn="l" rtl="0"/>
            <a:r>
              <a:rPr lang="ru-RU" sz="1200" b="0" i="0" u="none" kern="1200" baseline="0">
                <a:solidFill>
                  <a:schemeClr val="tx1"/>
                </a:solidFill>
                <a:effectLst/>
                <a:latin typeface="+mn-lt"/>
                <a:ea typeface="+mn-ea"/>
                <a:cs typeface="+mn-cs"/>
              </a:rPr>
              <a:t>Слабые сигналы легче обнаружить, когда к ним не имеют отношения (во время посещений, проверок и т.д.), но задача состоит в том, чтобы идентифицировать их в своей деятельности: концентрация на выполняемой задаче, усталость, стресс ... факторы, которые мешают нам правильно анализировать ситуацию. </a:t>
            </a:r>
            <a:endParaRPr lang="ru-RU"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14</a:t>
            </a:fld>
            <a:endParaRPr lang="ru-RU" altLang="fr-FR"/>
          </a:p>
        </p:txBody>
      </p:sp>
    </p:spTree>
    <p:extLst>
      <p:ext uri="{BB962C8B-B14F-4D97-AF65-F5344CB8AC3E}">
        <p14:creationId xmlns:p14="http://schemas.microsoft.com/office/powerpoint/2010/main" val="1563762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ru-RU" sz="1200" b="0" i="0" u="none" kern="1200" baseline="0">
                <a:solidFill>
                  <a:schemeClr val="tx1"/>
                </a:solidFill>
                <a:effectLst/>
                <a:latin typeface="+mn-lt"/>
                <a:ea typeface="+mn-ea"/>
                <a:cs typeface="+mn-cs"/>
              </a:rPr>
              <a:t>Эти комплексы, которые мы создаем из опыта, или существующие от природы, полезны для некоторых действий; это рефлексы, которые позволяют быстро решать простые повседневные задачи. Но для сложных ситуаций они являются источниками ошибок, особенно когда необходимо оценить ситуацию (сбор фактов).</a:t>
            </a:r>
          </a:p>
          <a:p>
            <a:endParaRPr lang="ru-RU" dirty="0"/>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19</a:t>
            </a:fld>
            <a:endParaRPr lang="ru-RU" altLang="fr-FR"/>
          </a:p>
        </p:txBody>
      </p:sp>
    </p:spTree>
    <p:extLst>
      <p:ext uri="{BB962C8B-B14F-4D97-AF65-F5344CB8AC3E}">
        <p14:creationId xmlns:p14="http://schemas.microsoft.com/office/powerpoint/2010/main" val="650886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ru-RU" b="0" i="0" u="none" baseline="0"/>
              <a:t>В дополнение к поиску немедленных, определенных и положительных последствий, к риску могут привести нас другие факторы; принятие риска может быть даже социально признанным в случае успеха.</a:t>
            </a:r>
            <a:endParaRPr lang="ru-RU" dirty="0"/>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23</a:t>
            </a:fld>
            <a:endParaRPr lang="ru-RU" altLang="fr-FR"/>
          </a:p>
        </p:txBody>
      </p:sp>
    </p:spTree>
    <p:extLst>
      <p:ext uri="{BB962C8B-B14F-4D97-AF65-F5344CB8AC3E}">
        <p14:creationId xmlns:p14="http://schemas.microsoft.com/office/powerpoint/2010/main" val="167085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ru-RU" b="0" i="0" u="none" baseline="0"/>
              <a:t>Окружающая среда, в которой оба лица, обменивающихся информацией, могут оказывать влияние на понимание общения. (Можно вспомнить пример полета Air France, просмотренного перед этим).</a:t>
            </a:r>
            <a:endParaRPr lang="ru-RU" dirty="0"/>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30</a:t>
            </a:fld>
            <a:endParaRPr lang="ru-RU" altLang="fr-FR"/>
          </a:p>
        </p:txBody>
      </p:sp>
    </p:spTree>
    <p:extLst>
      <p:ext uri="{BB962C8B-B14F-4D97-AF65-F5344CB8AC3E}">
        <p14:creationId xmlns:p14="http://schemas.microsoft.com/office/powerpoint/2010/main" val="1092556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ru-RU" b="0" i="0" u="none" baseline="0"/>
              <a:t>Метакоммуникация - это информация, дополняющая слова.</a:t>
            </a:r>
          </a:p>
          <a:p>
            <a:pPr marL="0" marR="0" indent="0" algn="l" defTabSz="457200" rtl="0" eaLnBrk="0" fontAlgn="base" latinLnBrk="0" hangingPunct="0">
              <a:lnSpc>
                <a:spcPct val="100000"/>
              </a:lnSpc>
              <a:spcBef>
                <a:spcPct val="30000"/>
              </a:spcBef>
              <a:spcAft>
                <a:spcPct val="0"/>
              </a:spcAft>
              <a:buClrTx/>
              <a:buSzTx/>
              <a:buFontTx/>
              <a:buNone/>
              <a:tabLst/>
              <a:defRPr/>
            </a:pPr>
            <a:r>
              <a:rPr lang="ru-RU" sz="1200" b="0" i="0" u="none" kern="1200" baseline="0">
                <a:solidFill>
                  <a:schemeClr val="tx1"/>
                </a:solidFill>
                <a:effectLst/>
                <a:latin typeface="+mn-lt"/>
                <a:ea typeface="+mn-ea"/>
                <a:cs typeface="+mn-cs"/>
              </a:rPr>
              <a:t>Это помогает поддерживать общение, быть эффективным, убедиться, что собеседник вас понимает. Это одна из причин, почему при важной информации всегда лучше общаться лицом к лицу, а не по электронной почте или по телефону.</a:t>
            </a:r>
          </a:p>
          <a:p>
            <a:endParaRPr lang="ru-RU" dirty="0"/>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31</a:t>
            </a:fld>
            <a:endParaRPr lang="ru-RU" altLang="fr-FR"/>
          </a:p>
        </p:txBody>
      </p:sp>
    </p:spTree>
    <p:extLst>
      <p:ext uri="{BB962C8B-B14F-4D97-AF65-F5344CB8AC3E}">
        <p14:creationId xmlns:p14="http://schemas.microsoft.com/office/powerpoint/2010/main" val="919911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ru-RU" dirty="0"/>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33</a:t>
            </a:fld>
            <a:endParaRPr lang="ru-RU" altLang="fr-FR"/>
          </a:p>
        </p:txBody>
      </p:sp>
    </p:spTree>
    <p:extLst>
      <p:ext uri="{BB962C8B-B14F-4D97-AF65-F5344CB8AC3E}">
        <p14:creationId xmlns:p14="http://schemas.microsoft.com/office/powerpoint/2010/main" val="8393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4" name="Rectangle 3"/>
          <p:cNvSpPr/>
          <p:nvPr userDrawn="1"/>
        </p:nvSpPr>
        <p:spPr>
          <a:xfrm>
            <a:off x="-3175" y="0"/>
            <a:ext cx="914717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sp>
        <p:nvSpPr>
          <p:cNvPr id="6" name="Rectangle 5"/>
          <p:cNvSpPr/>
          <p:nvPr userDrawn="1"/>
        </p:nvSpPr>
        <p:spPr>
          <a:xfrm>
            <a:off x="0" y="6750050"/>
            <a:ext cx="9144000" cy="10795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pic>
        <p:nvPicPr>
          <p:cNvPr id="7" name="Image 13" descr="TOTAL_bandeau_01_haut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74650"/>
            <a:ext cx="59785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4"/>
          <p:cNvSpPr>
            <a:spLocks noGrp="1"/>
          </p:cNvSpPr>
          <p:nvPr>
            <p:ph type="title"/>
          </p:nvPr>
        </p:nvSpPr>
        <p:spPr>
          <a:xfrm>
            <a:off x="1188000" y="2106000"/>
            <a:ext cx="7276629" cy="1487487"/>
          </a:xfrm>
        </p:spPr>
        <p:txBody>
          <a:bodyPr lIns="0" rIns="0" anchor="b"/>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smtClean="0"/>
              <a:t>Cliquez pour modifier les styles du texte du masque</a:t>
            </a:r>
          </a:p>
        </p:txBody>
      </p:sp>
    </p:spTree>
    <p:extLst>
      <p:ext uri="{BB962C8B-B14F-4D97-AF65-F5344CB8AC3E}">
        <p14:creationId xmlns:p14="http://schemas.microsoft.com/office/powerpoint/2010/main" val="69904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2" name="Espace réservé du pied de page 2"/>
          <p:cNvSpPr>
            <a:spLocks noGrp="1"/>
          </p:cNvSpPr>
          <p:nvPr>
            <p:ph type="ftr" sz="quarter" idx="10"/>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3" name="Espace réservé du numéro de diapositive 3"/>
          <p:cNvSpPr>
            <a:spLocks noGrp="1"/>
          </p:cNvSpPr>
          <p:nvPr>
            <p:ph type="sldNum" sz="quarter" idx="11"/>
          </p:nvPr>
        </p:nvSpPr>
        <p:spPr/>
        <p:txBody>
          <a:bodyPr/>
          <a:lstStyle>
            <a:lvl1pPr>
              <a:defRPr/>
            </a:lvl1pPr>
          </a:lstStyle>
          <a:p>
            <a:fld id="{4EBACD1F-17D0-D44C-9ABD-5458E5043F70}" type="slidenum">
              <a:rPr lang="fr-FR" altLang="fr-FR"/>
              <a:pPr/>
              <a:t>‹N°›</a:t>
            </a:fld>
            <a:endParaRPr lang="fr-FR" altLang="fr-FR"/>
          </a:p>
        </p:txBody>
      </p:sp>
    </p:spTree>
    <p:extLst>
      <p:ext uri="{BB962C8B-B14F-4D97-AF65-F5344CB8AC3E}">
        <p14:creationId xmlns:p14="http://schemas.microsoft.com/office/powerpoint/2010/main" val="2009211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pied de page 2"/>
          <p:cNvSpPr>
            <a:spLocks noGrp="1"/>
          </p:cNvSpPr>
          <p:nvPr>
            <p:ph type="ftr" sz="quarter" idx="13"/>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5" name="Espace réservé du numéro de diapositive 3"/>
          <p:cNvSpPr>
            <a:spLocks noGrp="1"/>
          </p:cNvSpPr>
          <p:nvPr>
            <p:ph type="sldNum" sz="quarter" idx="14"/>
          </p:nvPr>
        </p:nvSpPr>
        <p:spPr/>
        <p:txBody>
          <a:bodyPr/>
          <a:lstStyle>
            <a:lvl1pPr>
              <a:defRPr/>
            </a:lvl1pPr>
          </a:lstStyle>
          <a:p>
            <a:fld id="{757FAC7F-35F1-4545-955D-AC0E4B400912}" type="slidenum">
              <a:rPr lang="fr-FR" altLang="fr-FR"/>
              <a:pPr/>
              <a:t>‹N°›</a:t>
            </a:fld>
            <a:endParaRPr lang="fr-FR" altLang="fr-FR"/>
          </a:p>
        </p:txBody>
      </p:sp>
    </p:spTree>
    <p:extLst>
      <p:ext uri="{BB962C8B-B14F-4D97-AF65-F5344CB8AC3E}">
        <p14:creationId xmlns:p14="http://schemas.microsoft.com/office/powerpoint/2010/main" val="21424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3" name="Rectangle 2"/>
          <p:cNvSpPr/>
          <p:nvPr userDrawn="1"/>
        </p:nvSpPr>
        <p:spPr>
          <a:xfrm>
            <a:off x="8928100" y="0"/>
            <a:ext cx="2159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sp>
        <p:nvSpPr>
          <p:cNvPr id="2" name="Titre 1"/>
          <p:cNvSpPr>
            <a:spLocks noGrp="1"/>
          </p:cNvSpPr>
          <p:nvPr>
            <p:ph type="title"/>
          </p:nvPr>
        </p:nvSpPr>
        <p:spPr>
          <a:xfrm>
            <a:off x="722313" y="2493952"/>
            <a:ext cx="7772400" cy="1362075"/>
          </a:xfrm>
        </p:spPr>
        <p:txBody>
          <a:bodyPr anchor="ct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4" name="Espace réservé du pied de page 4"/>
          <p:cNvSpPr>
            <a:spLocks noGrp="1"/>
          </p:cNvSpPr>
          <p:nvPr>
            <p:ph type="ftr" sz="quarter" idx="10"/>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5" name="Espace réservé du numéro de diapositive 5"/>
          <p:cNvSpPr>
            <a:spLocks noGrp="1"/>
          </p:cNvSpPr>
          <p:nvPr>
            <p:ph type="sldNum" sz="quarter" idx="11"/>
          </p:nvPr>
        </p:nvSpPr>
        <p:spPr/>
        <p:txBody>
          <a:bodyPr/>
          <a:lstStyle>
            <a:lvl1pPr>
              <a:defRPr/>
            </a:lvl1pPr>
          </a:lstStyle>
          <a:p>
            <a:fld id="{A2790189-416C-E549-83DE-8B3BF5286D36}" type="slidenum">
              <a:rPr lang="fr-FR" altLang="fr-FR"/>
              <a:pPr/>
              <a:t>‹N°›</a:t>
            </a:fld>
            <a:endParaRPr lang="fr-FR" altLang="fr-FR"/>
          </a:p>
        </p:txBody>
      </p:sp>
    </p:spTree>
    <p:extLst>
      <p:ext uri="{BB962C8B-B14F-4D97-AF65-F5344CB8AC3E}">
        <p14:creationId xmlns:p14="http://schemas.microsoft.com/office/powerpoint/2010/main" val="1955540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5" name="Espace réservé du pied de page 5"/>
          <p:cNvSpPr>
            <a:spLocks noGrp="1"/>
          </p:cNvSpPr>
          <p:nvPr>
            <p:ph type="ftr" sz="quarter" idx="10"/>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6" name="Espace réservé du numéro de diapositive 6"/>
          <p:cNvSpPr>
            <a:spLocks noGrp="1"/>
          </p:cNvSpPr>
          <p:nvPr>
            <p:ph type="sldNum" sz="quarter" idx="11"/>
          </p:nvPr>
        </p:nvSpPr>
        <p:spPr/>
        <p:txBody>
          <a:bodyPr/>
          <a:lstStyle>
            <a:lvl1pPr>
              <a:defRPr/>
            </a:lvl1pPr>
          </a:lstStyle>
          <a:p>
            <a:fld id="{834EA62F-83BB-1849-8168-91EB5A895F9D}" type="slidenum">
              <a:rPr lang="fr-FR" altLang="fr-FR"/>
              <a:pPr/>
              <a:t>‹N°›</a:t>
            </a:fld>
            <a:endParaRPr lang="fr-FR" altLang="fr-FR"/>
          </a:p>
        </p:txBody>
      </p:sp>
    </p:spTree>
    <p:extLst>
      <p:ext uri="{BB962C8B-B14F-4D97-AF65-F5344CB8AC3E}">
        <p14:creationId xmlns:p14="http://schemas.microsoft.com/office/powerpoint/2010/main" val="1682172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695600"/>
            <a:ext cx="8218800" cy="42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8"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9" name="Espace réservé du numéro de diapositive 5"/>
          <p:cNvSpPr>
            <a:spLocks noGrp="1"/>
          </p:cNvSpPr>
          <p:nvPr>
            <p:ph type="sldNum" sz="quarter" idx="16"/>
          </p:nvPr>
        </p:nvSpPr>
        <p:spPr/>
        <p:txBody>
          <a:bodyPr/>
          <a:lstStyle>
            <a:lvl1pPr>
              <a:defRPr/>
            </a:lvl1pPr>
          </a:lstStyle>
          <a:p>
            <a:fld id="{717431EA-86AC-E446-939D-13E5E3082C5F}" type="slidenum">
              <a:rPr lang="fr-FR" altLang="fr-FR"/>
              <a:pPr/>
              <a:t>‹N°›</a:t>
            </a:fld>
            <a:endParaRPr lang="fr-FR" altLang="fr-FR"/>
          </a:p>
        </p:txBody>
      </p:sp>
    </p:spTree>
    <p:extLst>
      <p:ext uri="{BB962C8B-B14F-4D97-AF65-F5344CB8AC3E}">
        <p14:creationId xmlns:p14="http://schemas.microsoft.com/office/powerpoint/2010/main" val="65176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972000"/>
            <a:ext cx="8218800" cy="2484000"/>
          </a:xfrm>
          <a:prstGeom prst="rect">
            <a:avLst/>
          </a:prstGeom>
        </p:spPr>
        <p:txBody>
          <a:bodyPr/>
          <a:lstStyle>
            <a:lvl1pPr>
              <a:defRPr/>
            </a:lvl1pPr>
          </a:lstStyle>
          <a:p>
            <a:pPr lvl="0"/>
            <a:r>
              <a:rPr lang="fr-FR" smtClean="0"/>
              <a:t>Cliquez pour modifier les styles du texte du masque</a:t>
            </a:r>
          </a:p>
        </p:txBody>
      </p:sp>
      <p:sp>
        <p:nvSpPr>
          <p:cNvPr id="8" name="Espace réservé du contenu 2"/>
          <p:cNvSpPr>
            <a:spLocks noGrp="1"/>
          </p:cNvSpPr>
          <p:nvPr>
            <p:ph idx="13"/>
          </p:nvPr>
        </p:nvSpPr>
        <p:spPr>
          <a:xfrm>
            <a:off x="457200" y="3510000"/>
            <a:ext cx="8218800" cy="24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9" name="Espace réservé du numéro de diapositive 5"/>
          <p:cNvSpPr>
            <a:spLocks noGrp="1"/>
          </p:cNvSpPr>
          <p:nvPr>
            <p:ph type="sldNum" sz="quarter" idx="16"/>
          </p:nvPr>
        </p:nvSpPr>
        <p:spPr/>
        <p:txBody>
          <a:bodyPr/>
          <a:lstStyle>
            <a:lvl1pPr>
              <a:defRPr/>
            </a:lvl1pPr>
          </a:lstStyle>
          <a:p>
            <a:fld id="{7B51B9C6-944E-254E-8C18-D906B973B824}" type="slidenum">
              <a:rPr lang="fr-FR" altLang="fr-FR"/>
              <a:pPr/>
              <a:t>‹N°›</a:t>
            </a:fld>
            <a:endParaRPr lang="fr-FR" altLang="fr-FR"/>
          </a:p>
        </p:txBody>
      </p:sp>
    </p:spTree>
    <p:extLst>
      <p:ext uri="{BB962C8B-B14F-4D97-AF65-F5344CB8AC3E}">
        <p14:creationId xmlns:p14="http://schemas.microsoft.com/office/powerpoint/2010/main" val="209594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767600"/>
            <a:ext cx="8218800" cy="4248000"/>
          </a:xfrm>
          <a:prstGeom prst="rect">
            <a:avLst/>
          </a:prstGeom>
        </p:spPr>
        <p:txBody>
          <a:bodyPr/>
          <a:lstStyle>
            <a:lvl1pPr>
              <a:defRPr/>
            </a:lvl1pPr>
          </a:lstStyle>
          <a:p>
            <a:pPr lvl="0"/>
            <a:r>
              <a:rPr lang="fr-FR" smtClean="0"/>
              <a:t>Cliquez pour modifier les styles du texte du masque</a:t>
            </a:r>
          </a:p>
        </p:txBody>
      </p:sp>
      <p:sp>
        <p:nvSpPr>
          <p:cNvPr id="8"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9" name="Espace réservé du numéro de diapositive 5"/>
          <p:cNvSpPr>
            <a:spLocks noGrp="1"/>
          </p:cNvSpPr>
          <p:nvPr>
            <p:ph type="sldNum" sz="quarter" idx="16"/>
          </p:nvPr>
        </p:nvSpPr>
        <p:spPr/>
        <p:txBody>
          <a:bodyPr/>
          <a:lstStyle>
            <a:lvl1pPr>
              <a:defRPr/>
            </a:lvl1pPr>
          </a:lstStyle>
          <a:p>
            <a:fld id="{6E55F1A9-B3F6-C24D-A480-B8A43E78BEA5}" type="slidenum">
              <a:rPr lang="fr-FR" altLang="fr-FR"/>
              <a:pPr/>
              <a:t>‹N°›</a:t>
            </a:fld>
            <a:endParaRPr lang="fr-FR" altLang="fr-FR"/>
          </a:p>
        </p:txBody>
      </p:sp>
    </p:spTree>
    <p:extLst>
      <p:ext uri="{BB962C8B-B14F-4D97-AF65-F5344CB8AC3E}">
        <p14:creationId xmlns:p14="http://schemas.microsoft.com/office/powerpoint/2010/main" val="1305604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125538"/>
            <a:ext cx="8218488" cy="4896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5" name="Espace réservé du pied de page 4"/>
          <p:cNvSpPr>
            <a:spLocks noGrp="1"/>
          </p:cNvSpPr>
          <p:nvPr>
            <p:ph type="ftr" sz="quarter" idx="15"/>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6" name="Espace réservé du numéro de diapositive 5"/>
          <p:cNvSpPr>
            <a:spLocks noGrp="1"/>
          </p:cNvSpPr>
          <p:nvPr>
            <p:ph type="sldNum" sz="quarter" idx="16"/>
          </p:nvPr>
        </p:nvSpPr>
        <p:spPr/>
        <p:txBody>
          <a:bodyPr/>
          <a:lstStyle>
            <a:lvl1pPr>
              <a:defRPr/>
            </a:lvl1pPr>
          </a:lstStyle>
          <a:p>
            <a:fld id="{EAD0FAB3-6634-7C44-82E8-F2CAE2B0DDC4}" type="slidenum">
              <a:rPr lang="fr-FR" altLang="fr-FR"/>
              <a:pPr/>
              <a:t>‹N°›</a:t>
            </a:fld>
            <a:endParaRPr lang="fr-FR" altLang="fr-FR"/>
          </a:p>
        </p:txBody>
      </p:sp>
    </p:spTree>
    <p:extLst>
      <p:ext uri="{BB962C8B-B14F-4D97-AF65-F5344CB8AC3E}">
        <p14:creationId xmlns:p14="http://schemas.microsoft.com/office/powerpoint/2010/main" val="302590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pied de page 4"/>
          <p:cNvSpPr>
            <a:spLocks noGrp="1"/>
          </p:cNvSpPr>
          <p:nvPr>
            <p:ph type="ftr" sz="quarter" idx="10"/>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4" name="Espace réservé du numéro de diapositive 5"/>
          <p:cNvSpPr>
            <a:spLocks noGrp="1"/>
          </p:cNvSpPr>
          <p:nvPr>
            <p:ph type="sldNum" sz="quarter" idx="11"/>
          </p:nvPr>
        </p:nvSpPr>
        <p:spPr/>
        <p:txBody>
          <a:bodyPr/>
          <a:lstStyle>
            <a:lvl1pPr>
              <a:defRPr/>
            </a:lvl1pPr>
          </a:lstStyle>
          <a:p>
            <a:fld id="{E031B95C-2366-9044-B55E-DF1E56A5A3A5}" type="slidenum">
              <a:rPr lang="fr-FR" altLang="fr-FR"/>
              <a:pPr/>
              <a:t>‹N°›</a:t>
            </a:fld>
            <a:endParaRPr lang="fr-FR" altLang="fr-FR"/>
          </a:p>
        </p:txBody>
      </p:sp>
    </p:spTree>
    <p:extLst>
      <p:ext uri="{BB962C8B-B14F-4D97-AF65-F5344CB8AC3E}">
        <p14:creationId xmlns:p14="http://schemas.microsoft.com/office/powerpoint/2010/main" val="39302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3"/>
            <a:ext cx="5562600" cy="365125"/>
          </a:xfrm>
          <a:prstGeom prst="rect">
            <a:avLst/>
          </a:prstGeom>
        </p:spPr>
        <p:txBody>
          <a:bodyPr vert="horz" lIns="0" tIns="45720" rIns="91440" bIns="45720" rtlCol="0" anchor="ctr"/>
          <a:lstStyle>
            <a:lvl1pPr algn="l" eaLnBrk="1" fontAlgn="auto" hangingPunct="1">
              <a:spcBef>
                <a:spcPts val="0"/>
              </a:spcBef>
              <a:spcAft>
                <a:spcPts val="0"/>
              </a:spcAft>
              <a:defRPr sz="900">
                <a:solidFill>
                  <a:prstClr val="black"/>
                </a:solidFill>
                <a:latin typeface="+mn-lt"/>
                <a:ea typeface="+mn-ea"/>
                <a:cs typeface="Helvetica"/>
              </a:defRPr>
            </a:lvl1pPr>
          </a:lstStyle>
          <a:p>
            <a:pPr>
              <a:defRPr/>
            </a:pPr>
            <a:r>
              <a:rPr lang="fr-FR" smtClean="0"/>
              <a:t>Kit intégration H3SE - TCT 4.1 – Facteurs Humains, Signaux faibles et Communication – V0.1</a:t>
            </a:r>
            <a:endParaRPr lang="fr-FR"/>
          </a:p>
        </p:txBody>
      </p:sp>
      <p:sp>
        <p:nvSpPr>
          <p:cNvPr id="6" name="Espace réservé du numéro de diapositive 5"/>
          <p:cNvSpPr>
            <a:spLocks noGrp="1"/>
          </p:cNvSpPr>
          <p:nvPr>
            <p:ph type="sldNum" sz="quarter" idx="4"/>
          </p:nvPr>
        </p:nvSpPr>
        <p:spPr>
          <a:xfrm>
            <a:off x="6553200" y="6411913"/>
            <a:ext cx="72548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Helvetica" charset="0"/>
                <a:cs typeface="Helvetica" charset="0"/>
              </a:defRPr>
            </a:lvl1pPr>
          </a:lstStyle>
          <a:p>
            <a:fld id="{A8094584-D55C-694C-A139-3EC38BD43198}" type="slidenum">
              <a:rPr lang="fr-FR" altLang="fr-FR"/>
              <a:pPr/>
              <a:t>‹N°›</a:t>
            </a:fld>
            <a:endParaRPr lang="fr-FR" altLang="fr-FR"/>
          </a:p>
        </p:txBody>
      </p:sp>
      <p:sp>
        <p:nvSpPr>
          <p:cNvPr id="7" name="Rectangle 6"/>
          <p:cNvSpPr/>
          <p:nvPr/>
        </p:nvSpPr>
        <p:spPr>
          <a:xfrm>
            <a:off x="9031288" y="0"/>
            <a:ext cx="112712"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cxnSp>
        <p:nvCxnSpPr>
          <p:cNvPr id="9" name="Connecteur droit 8"/>
          <p:cNvCxnSpPr/>
          <p:nvPr/>
        </p:nvCxnSpPr>
        <p:spPr>
          <a:xfrm>
            <a:off x="457200" y="631190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a:cxnSpLocks noChangeShapeType="1"/>
          </p:cNvCxnSpPr>
          <p:nvPr/>
        </p:nvCxnSpPr>
        <p:spPr bwMode="auto">
          <a:xfrm rot="5400000">
            <a:off x="7335044" y="6595269"/>
            <a:ext cx="365125" cy="1587"/>
          </a:xfrm>
          <a:prstGeom prst="line">
            <a:avLst/>
          </a:prstGeom>
          <a:noFill/>
          <a:ln w="6350">
            <a:solidFill>
              <a:schemeClr val="tx1">
                <a:alpha val="70195"/>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32" name="Espace réservé du texte 3"/>
          <p:cNvSpPr>
            <a:spLocks noGrp="1"/>
          </p:cNvSpPr>
          <p:nvPr>
            <p:ph type="body" idx="1"/>
          </p:nvPr>
        </p:nvSpPr>
        <p:spPr bwMode="auto">
          <a:xfrm>
            <a:off x="457200" y="1125538"/>
            <a:ext cx="8218488"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p:txBody>
      </p:sp>
      <p:pic>
        <p:nvPicPr>
          <p:cNvPr id="1033" name="Image 10" descr="TOTAL_ADM.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685088" y="6375400"/>
            <a:ext cx="10080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Lst>
  <p:hf hdr="0" dt="0"/>
  <p:txStyles>
    <p:titleStyle>
      <a:lvl1pPr algn="l" defTabSz="457200" rtl="0" eaLnBrk="0" fontAlgn="base" hangingPunct="0">
        <a:spcBef>
          <a:spcPct val="0"/>
        </a:spcBef>
        <a:spcAft>
          <a:spcPct val="0"/>
        </a:spcAft>
        <a:defRPr sz="2200" b="1" kern="1200" cap="all">
          <a:solidFill>
            <a:srgbClr val="A90025"/>
          </a:solidFill>
          <a:latin typeface="+mj-lt"/>
          <a:ea typeface="Arial" charset="0"/>
          <a:cs typeface="Arial"/>
        </a:defRPr>
      </a:lvl1pPr>
      <a:lvl2pPr algn="l" defTabSz="457200" rtl="0" eaLnBrk="0" fontAlgn="base" hangingPunct="0">
        <a:spcBef>
          <a:spcPct val="0"/>
        </a:spcBef>
        <a:spcAft>
          <a:spcPct val="0"/>
        </a:spcAft>
        <a:defRPr sz="2200" b="1">
          <a:solidFill>
            <a:srgbClr val="A90025"/>
          </a:solidFill>
          <a:latin typeface="Arial" charset="0"/>
          <a:ea typeface="Arial" charset="0"/>
          <a:cs typeface="Arial" charset="0"/>
        </a:defRPr>
      </a:lvl2pPr>
      <a:lvl3pPr algn="l" defTabSz="457200" rtl="0" eaLnBrk="0" fontAlgn="base" hangingPunct="0">
        <a:spcBef>
          <a:spcPct val="0"/>
        </a:spcBef>
        <a:spcAft>
          <a:spcPct val="0"/>
        </a:spcAft>
        <a:defRPr sz="2200" b="1">
          <a:solidFill>
            <a:srgbClr val="A90025"/>
          </a:solidFill>
          <a:latin typeface="Arial" charset="0"/>
          <a:ea typeface="Arial" charset="0"/>
          <a:cs typeface="Arial" charset="0"/>
        </a:defRPr>
      </a:lvl3pPr>
      <a:lvl4pPr algn="l" defTabSz="457200" rtl="0" eaLnBrk="0" fontAlgn="base" hangingPunct="0">
        <a:spcBef>
          <a:spcPct val="0"/>
        </a:spcBef>
        <a:spcAft>
          <a:spcPct val="0"/>
        </a:spcAft>
        <a:defRPr sz="2200" b="1">
          <a:solidFill>
            <a:srgbClr val="A90025"/>
          </a:solidFill>
          <a:latin typeface="Arial" charset="0"/>
          <a:ea typeface="Arial" charset="0"/>
          <a:cs typeface="Arial" charset="0"/>
        </a:defRPr>
      </a:lvl4pPr>
      <a:lvl5pPr algn="l" defTabSz="457200" rtl="0" eaLnBrk="0" fontAlgn="base" hangingPunct="0">
        <a:spcBef>
          <a:spcPct val="0"/>
        </a:spcBef>
        <a:spcAft>
          <a:spcPct val="0"/>
        </a:spcAft>
        <a:defRPr sz="2200" b="1">
          <a:solidFill>
            <a:srgbClr val="A90025"/>
          </a:solidFill>
          <a:latin typeface="Arial" charset="0"/>
          <a:ea typeface="Arial" charset="0"/>
          <a:cs typeface="Arial" charset="0"/>
        </a:defRPr>
      </a:lvl5pPr>
      <a:lvl6pPr marL="457200" algn="l" defTabSz="457200" rtl="0" fontAlgn="base">
        <a:spcBef>
          <a:spcPct val="0"/>
        </a:spcBef>
        <a:spcAft>
          <a:spcPct val="0"/>
        </a:spcAft>
        <a:defRPr sz="2200" b="1">
          <a:solidFill>
            <a:srgbClr val="A90025"/>
          </a:solidFill>
          <a:latin typeface="Arial" charset="0"/>
          <a:ea typeface="Arial" charset="0"/>
          <a:cs typeface="Arial" charset="0"/>
        </a:defRPr>
      </a:lvl6pPr>
      <a:lvl7pPr marL="914400" algn="l" defTabSz="457200" rtl="0" fontAlgn="base">
        <a:spcBef>
          <a:spcPct val="0"/>
        </a:spcBef>
        <a:spcAft>
          <a:spcPct val="0"/>
        </a:spcAft>
        <a:defRPr sz="2200" b="1">
          <a:solidFill>
            <a:srgbClr val="A90025"/>
          </a:solidFill>
          <a:latin typeface="Arial" charset="0"/>
          <a:ea typeface="Arial" charset="0"/>
          <a:cs typeface="Arial" charset="0"/>
        </a:defRPr>
      </a:lvl7pPr>
      <a:lvl8pPr marL="1371600" algn="l" defTabSz="457200" rtl="0" fontAlgn="base">
        <a:spcBef>
          <a:spcPct val="0"/>
        </a:spcBef>
        <a:spcAft>
          <a:spcPct val="0"/>
        </a:spcAft>
        <a:defRPr sz="2200" b="1">
          <a:solidFill>
            <a:srgbClr val="A90025"/>
          </a:solidFill>
          <a:latin typeface="Arial" charset="0"/>
          <a:ea typeface="Arial" charset="0"/>
          <a:cs typeface="Arial" charset="0"/>
        </a:defRPr>
      </a:lvl8pPr>
      <a:lvl9pPr marL="1828800" algn="l" defTabSz="457200" rtl="0" fontAlgn="base">
        <a:spcBef>
          <a:spcPct val="0"/>
        </a:spcBef>
        <a:spcAft>
          <a:spcPct val="0"/>
        </a:spcAft>
        <a:defRPr sz="2200" b="1">
          <a:solidFill>
            <a:srgbClr val="A90025"/>
          </a:solidFill>
          <a:latin typeface="Arial" charset="0"/>
          <a:ea typeface="Arial" charset="0"/>
          <a:cs typeface="Arial" charset="0"/>
        </a:defRPr>
      </a:lvl9pPr>
    </p:titleStyle>
    <p:bodyStyle>
      <a:lvl1pPr marL="285750" indent="-285750" algn="l" defTabSz="457200" rtl="0" eaLnBrk="0" fontAlgn="base" hangingPunct="0">
        <a:spcBef>
          <a:spcPts val="300"/>
        </a:spcBef>
        <a:spcAft>
          <a:spcPts val="300"/>
        </a:spcAft>
        <a:buClr>
          <a:srgbClr val="A90025"/>
        </a:buClr>
        <a:buSzPct val="120000"/>
        <a:buFont typeface="Lucida Grande" charset="0"/>
        <a:buChar char="●"/>
        <a:defRPr sz="2000" kern="1200">
          <a:solidFill>
            <a:schemeClr val="tx1"/>
          </a:solidFill>
          <a:latin typeface="+mn-lt"/>
          <a:ea typeface="Arial" charset="0"/>
          <a:cs typeface="Arial"/>
        </a:defRPr>
      </a:lvl1pPr>
      <a:lvl2pPr marL="447675" indent="-180975" algn="l" defTabSz="533400" rtl="0" eaLnBrk="0" fontAlgn="base" hangingPunct="0">
        <a:spcBef>
          <a:spcPts val="300"/>
        </a:spcBef>
        <a:spcAft>
          <a:spcPts val="300"/>
        </a:spcAft>
        <a:buClr>
          <a:srgbClr val="A90025"/>
        </a:buClr>
        <a:buFont typeface="Lucida Grande" charset="0"/>
        <a:buChar char="-"/>
        <a:defRPr kern="1200">
          <a:solidFill>
            <a:schemeClr val="tx1"/>
          </a:solidFill>
          <a:latin typeface="+mn-lt"/>
          <a:ea typeface="Arial" charset="0"/>
          <a:cs typeface="Arial"/>
        </a:defRPr>
      </a:lvl2pPr>
      <a:lvl3pPr marL="806450" indent="-180975" algn="l" defTabSz="457200" rtl="0" eaLnBrk="0" fontAlgn="base" hangingPunct="0">
        <a:spcBef>
          <a:spcPts val="300"/>
        </a:spcBef>
        <a:spcAft>
          <a:spcPts val="300"/>
        </a:spcAft>
        <a:buClr>
          <a:srgbClr val="A90025"/>
        </a:buClr>
        <a:buSzPct val="100000"/>
        <a:buFont typeface="Lucida Grande" charset="0"/>
        <a:buChar char="•"/>
        <a:defRPr sz="1600" kern="1200">
          <a:solidFill>
            <a:schemeClr val="tx1"/>
          </a:solidFill>
          <a:latin typeface="+mn-lt"/>
          <a:ea typeface="Arial" charset="0"/>
          <a:cs typeface="Arial"/>
        </a:defRPr>
      </a:lvl3pPr>
      <a:lvl4pPr marL="1076325" indent="-171450" algn="l" defTabSz="457200" rtl="0" eaLnBrk="0" fontAlgn="base" hangingPunct="0">
        <a:spcBef>
          <a:spcPts val="300"/>
        </a:spcBef>
        <a:spcAft>
          <a:spcPts val="300"/>
        </a:spcAft>
        <a:buClr>
          <a:srgbClr val="A90025"/>
        </a:buClr>
        <a:buSzPct val="80000"/>
        <a:buFont typeface="Lucida Grande" charset="0"/>
        <a:buChar char="-"/>
        <a:defRPr sz="1600" kern="1200">
          <a:solidFill>
            <a:schemeClr val="tx1"/>
          </a:solidFill>
          <a:latin typeface="+mn-lt"/>
          <a:ea typeface="Helvetica" charset="0"/>
          <a:cs typeface="Helvetica"/>
        </a:defRPr>
      </a:lvl4pPr>
      <a:lvl5pPr marL="1258888" indent="-180975" algn="l" defTabSz="352425" rtl="0" eaLnBrk="0" fontAlgn="base" hangingPunct="0">
        <a:spcBef>
          <a:spcPts val="300"/>
        </a:spcBef>
        <a:spcAft>
          <a:spcPts val="300"/>
        </a:spcAft>
        <a:buClr>
          <a:srgbClr val="800000"/>
        </a:buClr>
        <a:buSzPct val="100000"/>
        <a:buFont typeface="Lucida Grande" charset="0"/>
        <a:defRPr sz="1600" kern="1200">
          <a:solidFill>
            <a:schemeClr val="tx1"/>
          </a:solidFill>
          <a:latin typeface="+mn-lt"/>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endParaRPr lang="ru-RU" altLang="fr-FR"/>
          </a:p>
        </p:txBody>
      </p:sp>
      <p:sp>
        <p:nvSpPr>
          <p:cNvPr id="3" name="Titre 2"/>
          <p:cNvSpPr>
            <a:spLocks noGrp="1"/>
          </p:cNvSpPr>
          <p:nvPr>
            <p:ph type="title"/>
          </p:nvPr>
        </p:nvSpPr>
        <p:spPr>
          <a:xfrm>
            <a:off x="1187450" y="2106613"/>
            <a:ext cx="7277100" cy="1487487"/>
          </a:xfrm>
        </p:spPr>
        <p:txBody>
          <a:bodyPr/>
          <a:lstStyle/>
          <a:p>
            <a:pPr algn="l" rtl="0" eaLnBrk="1" hangingPunct="1">
              <a:defRPr/>
            </a:pPr>
            <a:r>
              <a:rPr lang="ru-RU" b="1" i="0" u="none" baseline="0"/>
              <a:t>Человеческие факторы, слабые сигналы и обмен информацией</a:t>
            </a:r>
          </a:p>
        </p:txBody>
      </p:sp>
      <p:sp>
        <p:nvSpPr>
          <p:cNvPr id="14339" name="Espace réservé du texte 5"/>
          <p:cNvSpPr>
            <a:spLocks noGrp="1"/>
          </p:cNvSpPr>
          <p:nvPr>
            <p:ph type="body" sz="quarter" idx="10"/>
          </p:nvPr>
        </p:nvSpPr>
        <p:spPr>
          <a:xfrm>
            <a:off x="1187450" y="3640138"/>
            <a:ext cx="7277100" cy="1778000"/>
          </a:xfrm>
        </p:spPr>
        <p:txBody>
          <a:bodyPr/>
          <a:lstStyle/>
          <a:p>
            <a:pPr algn="l" rtl="0" eaLnBrk="1" hangingPunct="1"/>
            <a:r>
              <a:rPr lang="ru-RU" b="0" i="0" u="none" baseline="0">
                <a:cs typeface="Arial" charset="0"/>
              </a:rPr>
              <a:t>Общий пакет H3SE</a:t>
            </a:r>
          </a:p>
          <a:p>
            <a:pPr algn="l" rtl="0" eaLnBrk="1" hangingPunct="1"/>
            <a:r>
              <a:rPr lang="ru-RU" b="0" i="0" u="none" baseline="0">
                <a:cs typeface="Arial" charset="0"/>
              </a:rPr>
              <a:t>Модуль TCT 4.1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ru-RU" b="1" i="0" u="none" baseline="0"/>
              <a:t>Восприятие риска основано на приеме и обработке сигналов (2/2)</a:t>
            </a:r>
            <a:endParaRPr lang="ru-RU" dirty="0"/>
          </a:p>
        </p:txBody>
      </p:sp>
      <p:sp>
        <p:nvSpPr>
          <p:cNvPr id="24578" name="Espace réservé du texte 2"/>
          <p:cNvSpPr>
            <a:spLocks noGrp="1"/>
          </p:cNvSpPr>
          <p:nvPr>
            <p:ph type="body" sz="quarter" idx="12"/>
          </p:nvPr>
        </p:nvSpPr>
        <p:spPr>
          <a:xfrm>
            <a:off x="611188" y="1773238"/>
            <a:ext cx="3611562" cy="2087562"/>
          </a:xfrm>
        </p:spPr>
        <p:txBody>
          <a:bodyPr/>
          <a:lstStyle/>
          <a:p>
            <a:pPr marL="0" indent="0" algn="l" rtl="0" eaLnBrk="1" hangingPunct="1">
              <a:buFont typeface="Lucida Grande" charset="0"/>
              <a:buNone/>
            </a:pPr>
            <a:r>
              <a:rPr lang="ru-RU" b="1" i="0" u="none" baseline="0">
                <a:solidFill>
                  <a:srgbClr val="A90025"/>
                </a:solidFill>
                <a:cs typeface="Arial" charset="0"/>
              </a:rPr>
              <a:t>Внешние сигналы улавливаются 5 нашими чувствами </a:t>
            </a:r>
          </a:p>
          <a:p>
            <a:pPr marL="0" indent="0" algn="l" rtl="0" eaLnBrk="1" hangingPunct="1"/>
            <a:endParaRPr lang="ru-RU" altLang="fr-FR">
              <a:cs typeface="Arial" charset="0"/>
            </a:endParaRPr>
          </a:p>
        </p:txBody>
      </p:sp>
      <p:sp>
        <p:nvSpPr>
          <p:cNvPr id="24580"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4C20E577-2333-B245-AFE7-5DA05918E529}" type="slidenum">
              <a:rPr>
                <a:solidFill>
                  <a:srgbClr val="898989"/>
                </a:solidFill>
                <a:ea typeface="Helvetica" charset="0"/>
                <a:cs typeface="Helvetica" charset="0"/>
              </a:rPr>
              <a:pPr/>
              <a:t>10</a:t>
            </a:fld>
            <a:endParaRPr lang="ru-RU" altLang="fr-FR">
              <a:solidFill>
                <a:srgbClr val="898989"/>
              </a:solidFill>
              <a:ea typeface="Helvetica" charset="0"/>
              <a:cs typeface="Helvetica" charset="0"/>
            </a:endParaRPr>
          </a:p>
        </p:txBody>
      </p:sp>
      <p:pic>
        <p:nvPicPr>
          <p:cNvPr id="24581"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8050" y="2708275"/>
            <a:ext cx="2944813"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39750" y="1700213"/>
            <a:ext cx="3683000" cy="38893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ru-RU" altLang="fr-FR">
              <a:solidFill>
                <a:srgbClr val="FFFFFF"/>
              </a:solidFill>
            </a:endParaRPr>
          </a:p>
        </p:txBody>
      </p:sp>
      <p:sp>
        <p:nvSpPr>
          <p:cNvPr id="24583" name="Rectangle 10"/>
          <p:cNvSpPr>
            <a:spLocks noChangeArrowheads="1"/>
          </p:cNvSpPr>
          <p:nvPr/>
        </p:nvSpPr>
        <p:spPr bwMode="auto">
          <a:xfrm>
            <a:off x="4716016" y="3152775"/>
            <a:ext cx="367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ru-RU" sz="2000" b="0" i="0" u="none" baseline="0" dirty="0">
                <a:latin typeface="Calibri" charset="0"/>
              </a:rPr>
              <a:t>... могут быть реальным или нет</a:t>
            </a:r>
            <a:r>
              <a:rPr lang="ru-RU" sz="2000" dirty="0">
                <a:latin typeface="Calibri" charset="0"/>
              </a:rPr>
              <a:t/>
            </a:r>
            <a:br>
              <a:rPr lang="ru-RU" sz="2000" dirty="0">
                <a:latin typeface="Calibri" charset="0"/>
              </a:rPr>
            </a:br>
            <a:r>
              <a:rPr lang="ru-RU" sz="2000" b="0" i="0" u="none" baseline="0" dirty="0">
                <a:latin typeface="Calibri,Bold" charset="0"/>
              </a:rPr>
              <a:t>... </a:t>
            </a:r>
            <a:r>
              <a:rPr lang="ru-RU" sz="2000" b="0" i="0" u="none" baseline="0" dirty="0">
                <a:latin typeface="Calibri" charset="0"/>
              </a:rPr>
              <a:t>могут быть истолкованы как потенциальные риски </a:t>
            </a:r>
            <a:endParaRPr lang="ru-RU" altLang="fr-FR" sz="2000" dirty="0"/>
          </a:p>
        </p:txBody>
      </p:sp>
      <p:sp>
        <p:nvSpPr>
          <p:cNvPr id="24584" name="Espace réservé du texte 2"/>
          <p:cNvSpPr txBox="1">
            <a:spLocks/>
          </p:cNvSpPr>
          <p:nvPr/>
        </p:nvSpPr>
        <p:spPr bwMode="auto">
          <a:xfrm>
            <a:off x="4748213" y="1789113"/>
            <a:ext cx="36099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spcBef>
                <a:spcPts val="300"/>
              </a:spcBef>
              <a:spcAft>
                <a:spcPts val="300"/>
              </a:spcAft>
              <a:buClr>
                <a:srgbClr val="A90025"/>
              </a:buClr>
              <a:buSzPct val="120000"/>
              <a:buFont typeface="Lucida Grande" charset="0"/>
              <a:buChar char="●"/>
              <a:defRPr sz="2000">
                <a:solidFill>
                  <a:schemeClr val="tx1"/>
                </a:solidFill>
                <a:latin typeface="Arial" charset="0"/>
                <a:ea typeface="Arial" charset="0"/>
                <a:cs typeface="Arial" charset="0"/>
              </a:defRPr>
            </a:lvl1pPr>
            <a:lvl2pPr marL="447675" indent="-180975" defTabSz="533400">
              <a:spcBef>
                <a:spcPts val="300"/>
              </a:spcBef>
              <a:spcAft>
                <a:spcPts val="300"/>
              </a:spcAft>
              <a:buClr>
                <a:srgbClr val="A90025"/>
              </a:buClr>
              <a:buFont typeface="Lucida Grande" charset="0"/>
              <a:buChar char="-"/>
              <a:defRPr>
                <a:solidFill>
                  <a:schemeClr val="tx1"/>
                </a:solidFill>
                <a:latin typeface="Arial" charset="0"/>
                <a:ea typeface="Arial" charset="0"/>
                <a:cs typeface="Arial" charset="0"/>
              </a:defRPr>
            </a:lvl2pPr>
            <a:lvl3pPr marL="806450" indent="-180975">
              <a:spcBef>
                <a:spcPts val="300"/>
              </a:spcBef>
              <a:spcAft>
                <a:spcPts val="300"/>
              </a:spcAft>
              <a:buClr>
                <a:srgbClr val="A90025"/>
              </a:buClr>
              <a:buSzPct val="100000"/>
              <a:buFont typeface="Lucida Grande" charset="0"/>
              <a:buChar char="•"/>
              <a:defRPr sz="1600">
                <a:solidFill>
                  <a:schemeClr val="tx1"/>
                </a:solidFill>
                <a:latin typeface="Arial" charset="0"/>
                <a:ea typeface="Arial" charset="0"/>
                <a:cs typeface="Arial" charset="0"/>
              </a:defRPr>
            </a:lvl3pPr>
            <a:lvl4pPr marL="1076325" indent="-171450">
              <a:spcBef>
                <a:spcPts val="300"/>
              </a:spcBef>
              <a:spcAft>
                <a:spcPts val="300"/>
              </a:spcAft>
              <a:buClr>
                <a:srgbClr val="A90025"/>
              </a:buClr>
              <a:buSzPct val="80000"/>
              <a:buFont typeface="Lucida Grande" charset="0"/>
              <a:buChar char="-"/>
              <a:defRPr sz="1600">
                <a:solidFill>
                  <a:schemeClr val="tx1"/>
                </a:solidFill>
                <a:latin typeface="Arial" charset="0"/>
                <a:ea typeface="Helvetica" charset="0"/>
                <a:cs typeface="Helvetica" charset="0"/>
              </a:defRPr>
            </a:lvl4pPr>
            <a:lvl5pPr marL="1258888" indent="-180975" defTabSz="352425">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5pPr>
            <a:lvl6pPr marL="17160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6pPr>
            <a:lvl7pPr marL="21732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7pPr>
            <a:lvl8pPr marL="26304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8pPr>
            <a:lvl9pPr marL="30876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9pPr>
          </a:lstStyle>
          <a:p>
            <a:pPr algn="l" rtl="0" eaLnBrk="1" hangingPunct="1">
              <a:buFont typeface="Lucida Grande" charset="0"/>
              <a:buNone/>
            </a:pPr>
            <a:r>
              <a:rPr lang="ru-RU" b="1" i="0" u="none" baseline="0">
                <a:solidFill>
                  <a:srgbClr val="A90025"/>
                </a:solidFill>
              </a:rPr>
              <a:t>Эти сигналы…</a:t>
            </a:r>
            <a:endParaRPr lang="ru-RU" altLang="fr-FR" b="1">
              <a:solidFill>
                <a:srgbClr val="A90025"/>
              </a:solidFill>
            </a:endParaRPr>
          </a:p>
          <a:p>
            <a:pPr algn="l" rtl="0" eaLnBrk="1" hangingPunct="1"/>
            <a:endParaRPr lang="ru-RU" altLang="fr-FR"/>
          </a:p>
        </p:txBody>
      </p:sp>
      <p:sp>
        <p:nvSpPr>
          <p:cNvPr id="13" name="Rectangle 12"/>
          <p:cNvSpPr/>
          <p:nvPr/>
        </p:nvSpPr>
        <p:spPr>
          <a:xfrm>
            <a:off x="4684713" y="1700213"/>
            <a:ext cx="3683000" cy="38893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ru-RU" altLang="fr-FR">
              <a:solidFill>
                <a:srgbClr val="FFFFFF"/>
              </a:solidFill>
            </a:endParaRPr>
          </a:p>
        </p:txBody>
      </p:sp>
      <p:sp>
        <p:nvSpPr>
          <p:cNvPr id="14" name="Flèche vers la droite 13"/>
          <p:cNvSpPr/>
          <p:nvPr/>
        </p:nvSpPr>
        <p:spPr>
          <a:xfrm>
            <a:off x="4287838" y="3336925"/>
            <a:ext cx="360362" cy="647700"/>
          </a:xfrm>
          <a:prstGeom prst="right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ru-RU" altLang="fr-FR">
              <a:solidFill>
                <a:srgbClr val="FFFFFF"/>
              </a:solidFill>
            </a:endParaRPr>
          </a:p>
        </p:txBody>
      </p:sp>
      <p:sp>
        <p:nvSpPr>
          <p:cNvPr id="12"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ru-RU" b="0" i="0" u="none" baseline="0">
                <a:ea typeface="Helvetica" charset="0"/>
                <a:cs typeface="Helvetica" charset="0"/>
              </a:rPr>
              <a:t>Общий пакет H3SE - TCT 4.1 – Человеческие факторы, слабые сигналы и обмен информацией – V2</a:t>
            </a:r>
            <a:endParaRPr lang="ru-RU"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4684713" y="4922838"/>
            <a:ext cx="3683000" cy="89535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ru-RU" altLang="fr-FR">
              <a:solidFill>
                <a:srgbClr val="FFFFFF"/>
              </a:solidFill>
            </a:endParaRPr>
          </a:p>
        </p:txBody>
      </p:sp>
      <p:sp>
        <p:nvSpPr>
          <p:cNvPr id="25602" name="Titre 1"/>
          <p:cNvSpPr>
            <a:spLocks noGrp="1"/>
          </p:cNvSpPr>
          <p:nvPr>
            <p:ph type="title"/>
          </p:nvPr>
        </p:nvSpPr>
        <p:spPr bwMode="auto"/>
        <p:txBody>
          <a:bodyPr wrap="square" numCol="1" anchorCtr="0" compatLnSpc="1">
            <a:prstTxWarp prst="textNoShape">
              <a:avLst/>
            </a:prstTxWarp>
          </a:bodyPr>
          <a:lstStyle/>
          <a:p>
            <a:pPr algn="l" rtl="0" eaLnBrk="1" hangingPunct="1"/>
            <a:r>
              <a:rPr lang="ru-RU" b="1" i="0" u="none" baseline="0"/>
              <a:t>Как неврологическое явление, восприятие может изменяться </a:t>
            </a:r>
            <a:r>
              <a:rPr lang="ru-RU"/>
              <a:t/>
            </a:r>
            <a:br>
              <a:rPr lang="ru-RU"/>
            </a:br>
            <a:endParaRPr lang="ru-RU" altLang="fr-FR" dirty="0"/>
          </a:p>
        </p:txBody>
      </p:sp>
      <p:sp>
        <p:nvSpPr>
          <p:cNvPr id="25604"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1C2FA28E-DEB5-E044-8F34-39F8719B7F94}" type="slidenum">
              <a:rPr>
                <a:solidFill>
                  <a:srgbClr val="898989"/>
                </a:solidFill>
                <a:ea typeface="Helvetica" charset="0"/>
                <a:cs typeface="Helvetica" charset="0"/>
              </a:rPr>
              <a:pPr/>
              <a:t>11</a:t>
            </a:fld>
            <a:endParaRPr lang="ru-RU" altLang="fr-FR">
              <a:solidFill>
                <a:srgbClr val="898989"/>
              </a:solidFill>
              <a:ea typeface="Helvetica" charset="0"/>
              <a:cs typeface="Helvetica" charset="0"/>
            </a:endParaRPr>
          </a:p>
        </p:txBody>
      </p:sp>
      <p:sp>
        <p:nvSpPr>
          <p:cNvPr id="25605" name="Espace réservé du texte 2"/>
          <p:cNvSpPr>
            <a:spLocks noGrp="1"/>
          </p:cNvSpPr>
          <p:nvPr>
            <p:ph type="body" sz="quarter" idx="12"/>
          </p:nvPr>
        </p:nvSpPr>
        <p:spPr>
          <a:xfrm>
            <a:off x="611188" y="1498600"/>
            <a:ext cx="3611562" cy="2087563"/>
          </a:xfrm>
        </p:spPr>
        <p:txBody>
          <a:bodyPr/>
          <a:lstStyle/>
          <a:p>
            <a:pPr marL="0" indent="0" algn="l" rtl="0" eaLnBrk="1" hangingPunct="1">
              <a:buFont typeface="Lucida Grande" charset="0"/>
              <a:buNone/>
            </a:pPr>
            <a:r>
              <a:rPr lang="ru-RU" b="1" i="0" u="none" baseline="0">
                <a:solidFill>
                  <a:srgbClr val="A90025"/>
                </a:solidFill>
                <a:cs typeface="Arial" charset="0"/>
              </a:rPr>
              <a:t>Внешние сигналы улавливаются 5 нашими чувствами </a:t>
            </a:r>
          </a:p>
          <a:p>
            <a:pPr algn="l" rtl="0" eaLnBrk="1" hangingPunct="1"/>
            <a:r>
              <a:rPr lang="ru-RU" sz="1600" b="0" i="0" u="none" baseline="0">
                <a:cs typeface="Arial" charset="0"/>
              </a:rPr>
              <a:t>Помехи могут возникать между внешними сигналами и головным мозгом </a:t>
            </a:r>
          </a:p>
          <a:p>
            <a:pPr algn="l" rtl="0" eaLnBrk="1" hangingPunct="1"/>
            <a:r>
              <a:rPr lang="ru-RU" sz="1600" b="0" i="0" u="none" baseline="0">
                <a:cs typeface="Arial" charset="0"/>
              </a:rPr>
              <a:t>В этом случае мозг неправильно обрабатывает информацию </a:t>
            </a:r>
          </a:p>
          <a:p>
            <a:pPr marL="0" indent="0" algn="l" rtl="0" eaLnBrk="1" hangingPunct="1"/>
            <a:endParaRPr lang="ru-RU" altLang="fr-FR" dirty="0">
              <a:cs typeface="Arial" charset="0"/>
            </a:endParaRPr>
          </a:p>
          <a:p>
            <a:pPr marL="0" indent="0" algn="l" rtl="0" eaLnBrk="1" hangingPunct="1"/>
            <a:endParaRPr lang="ru-RU" altLang="fr-FR" dirty="0">
              <a:solidFill>
                <a:srgbClr val="A90025"/>
              </a:solidFill>
              <a:cs typeface="Arial" charset="0"/>
            </a:endParaRPr>
          </a:p>
          <a:p>
            <a:pPr marL="0" indent="0" algn="l" rtl="0" eaLnBrk="1" hangingPunct="1"/>
            <a:endParaRPr lang="ru-RU" altLang="fr-FR" dirty="0">
              <a:cs typeface="Arial" charset="0"/>
            </a:endParaRPr>
          </a:p>
        </p:txBody>
      </p:sp>
      <p:sp>
        <p:nvSpPr>
          <p:cNvPr id="8" name="Rectangle 7"/>
          <p:cNvSpPr/>
          <p:nvPr/>
        </p:nvSpPr>
        <p:spPr>
          <a:xfrm>
            <a:off x="539750" y="1425575"/>
            <a:ext cx="3683000" cy="439261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ru-RU" altLang="fr-FR">
              <a:solidFill>
                <a:srgbClr val="FFFFFF"/>
              </a:solidFill>
            </a:endParaRPr>
          </a:p>
        </p:txBody>
      </p:sp>
      <p:sp>
        <p:nvSpPr>
          <p:cNvPr id="25607" name="Rectangle 8"/>
          <p:cNvSpPr>
            <a:spLocks noChangeArrowheads="1"/>
          </p:cNvSpPr>
          <p:nvPr/>
        </p:nvSpPr>
        <p:spPr bwMode="auto">
          <a:xfrm>
            <a:off x="5364163" y="2465388"/>
            <a:ext cx="177641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ru-RU" sz="2000" b="0" i="0" u="none" baseline="0">
                <a:latin typeface="Calibri" charset="0"/>
              </a:rPr>
              <a:t>Привыкание</a:t>
            </a:r>
          </a:p>
          <a:p>
            <a:pPr algn="l" rtl="0" eaLnBrk="1" hangingPunct="1"/>
            <a:endParaRPr lang="ru-RU" altLang="fr-FR" sz="2000">
              <a:latin typeface="Calibri" charset="0"/>
            </a:endParaRPr>
          </a:p>
          <a:p>
            <a:pPr algn="l" rtl="0" eaLnBrk="1" hangingPunct="1"/>
            <a:r>
              <a:rPr lang="ru-RU" sz="2000" b="0" i="0" u="none" baseline="0">
                <a:latin typeface="Calibri" charset="0"/>
              </a:rPr>
              <a:t>Рассеянность</a:t>
            </a:r>
          </a:p>
          <a:p>
            <a:pPr algn="l" rtl="0" eaLnBrk="1" hangingPunct="1"/>
            <a:endParaRPr lang="ru-RU" altLang="fr-FR" sz="2000">
              <a:latin typeface="Calibri" charset="0"/>
            </a:endParaRPr>
          </a:p>
          <a:p>
            <a:pPr algn="l" rtl="0" eaLnBrk="1" hangingPunct="1"/>
            <a:r>
              <a:rPr lang="ru-RU" sz="2000" b="0" i="0" u="none" baseline="0">
                <a:latin typeface="Calibri" charset="0"/>
              </a:rPr>
              <a:t>Насыщение</a:t>
            </a:r>
          </a:p>
          <a:p>
            <a:pPr algn="l" rtl="0" eaLnBrk="1" hangingPunct="1"/>
            <a:endParaRPr lang="ru-RU" altLang="fr-FR" sz="2000">
              <a:latin typeface="Calibri" charset="0"/>
            </a:endParaRPr>
          </a:p>
          <a:p>
            <a:pPr algn="l" rtl="0" eaLnBrk="1" hangingPunct="1"/>
            <a:r>
              <a:rPr lang="ru-RU" sz="2000" b="0" i="0" u="none" baseline="0">
                <a:latin typeface="Calibri" charset="0"/>
              </a:rPr>
              <a:t>Стресс</a:t>
            </a:r>
            <a:endParaRPr lang="ru-RU" altLang="fr-FR" sz="2000"/>
          </a:p>
        </p:txBody>
      </p:sp>
      <p:sp>
        <p:nvSpPr>
          <p:cNvPr id="25608" name="Espace réservé du texte 2"/>
          <p:cNvSpPr txBox="1">
            <a:spLocks/>
          </p:cNvSpPr>
          <p:nvPr/>
        </p:nvSpPr>
        <p:spPr bwMode="auto">
          <a:xfrm>
            <a:off x="4748213" y="1514475"/>
            <a:ext cx="36099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spcBef>
                <a:spcPts val="300"/>
              </a:spcBef>
              <a:spcAft>
                <a:spcPts val="300"/>
              </a:spcAft>
              <a:buClr>
                <a:srgbClr val="A90025"/>
              </a:buClr>
              <a:buSzPct val="120000"/>
              <a:buFont typeface="Lucida Grande" charset="0"/>
              <a:buChar char="●"/>
              <a:defRPr sz="2000">
                <a:solidFill>
                  <a:schemeClr val="tx1"/>
                </a:solidFill>
                <a:latin typeface="Arial" charset="0"/>
                <a:ea typeface="Arial" charset="0"/>
                <a:cs typeface="Arial" charset="0"/>
              </a:defRPr>
            </a:lvl1pPr>
            <a:lvl2pPr marL="447675" indent="-180975" defTabSz="533400">
              <a:spcBef>
                <a:spcPts val="300"/>
              </a:spcBef>
              <a:spcAft>
                <a:spcPts val="300"/>
              </a:spcAft>
              <a:buClr>
                <a:srgbClr val="A90025"/>
              </a:buClr>
              <a:buFont typeface="Lucida Grande" charset="0"/>
              <a:buChar char="-"/>
              <a:defRPr>
                <a:solidFill>
                  <a:schemeClr val="tx1"/>
                </a:solidFill>
                <a:latin typeface="Arial" charset="0"/>
                <a:ea typeface="Arial" charset="0"/>
                <a:cs typeface="Arial" charset="0"/>
              </a:defRPr>
            </a:lvl2pPr>
            <a:lvl3pPr marL="806450" indent="-180975">
              <a:spcBef>
                <a:spcPts val="300"/>
              </a:spcBef>
              <a:spcAft>
                <a:spcPts val="300"/>
              </a:spcAft>
              <a:buClr>
                <a:srgbClr val="A90025"/>
              </a:buClr>
              <a:buSzPct val="100000"/>
              <a:buFont typeface="Lucida Grande" charset="0"/>
              <a:buChar char="•"/>
              <a:defRPr sz="1600">
                <a:solidFill>
                  <a:schemeClr val="tx1"/>
                </a:solidFill>
                <a:latin typeface="Arial" charset="0"/>
                <a:ea typeface="Arial" charset="0"/>
                <a:cs typeface="Arial" charset="0"/>
              </a:defRPr>
            </a:lvl3pPr>
            <a:lvl4pPr marL="1076325" indent="-171450">
              <a:spcBef>
                <a:spcPts val="300"/>
              </a:spcBef>
              <a:spcAft>
                <a:spcPts val="300"/>
              </a:spcAft>
              <a:buClr>
                <a:srgbClr val="A90025"/>
              </a:buClr>
              <a:buSzPct val="80000"/>
              <a:buFont typeface="Lucida Grande" charset="0"/>
              <a:buChar char="-"/>
              <a:defRPr sz="1600">
                <a:solidFill>
                  <a:schemeClr val="tx1"/>
                </a:solidFill>
                <a:latin typeface="Arial" charset="0"/>
                <a:ea typeface="Helvetica" charset="0"/>
                <a:cs typeface="Helvetica" charset="0"/>
              </a:defRPr>
            </a:lvl4pPr>
            <a:lvl5pPr marL="1258888" indent="-180975" defTabSz="352425">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5pPr>
            <a:lvl6pPr marL="17160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6pPr>
            <a:lvl7pPr marL="21732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7pPr>
            <a:lvl8pPr marL="26304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8pPr>
            <a:lvl9pPr marL="30876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9pPr>
          </a:lstStyle>
          <a:p>
            <a:pPr algn="l" rtl="0" eaLnBrk="1" hangingPunct="1">
              <a:buFont typeface="Lucida Grande" charset="0"/>
              <a:buNone/>
            </a:pPr>
            <a:r>
              <a:rPr lang="ru-RU" b="1" i="0" u="none" baseline="0">
                <a:solidFill>
                  <a:srgbClr val="A90025"/>
                </a:solidFill>
              </a:rPr>
              <a:t>Эти помехи могут поступать из различных источников</a:t>
            </a:r>
            <a:endParaRPr lang="ru-RU" altLang="fr-FR"/>
          </a:p>
        </p:txBody>
      </p:sp>
      <p:sp>
        <p:nvSpPr>
          <p:cNvPr id="11" name="Rectangle 10"/>
          <p:cNvSpPr/>
          <p:nvPr/>
        </p:nvSpPr>
        <p:spPr>
          <a:xfrm>
            <a:off x="4684713" y="1425575"/>
            <a:ext cx="3683000" cy="338455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ru-RU" altLang="fr-FR">
              <a:solidFill>
                <a:srgbClr val="FFFFFF"/>
              </a:solidFill>
            </a:endParaRPr>
          </a:p>
        </p:txBody>
      </p:sp>
      <p:sp>
        <p:nvSpPr>
          <p:cNvPr id="12" name="Flèche vers la droite 11"/>
          <p:cNvSpPr/>
          <p:nvPr/>
        </p:nvSpPr>
        <p:spPr>
          <a:xfrm>
            <a:off x="4279900" y="3024188"/>
            <a:ext cx="360363" cy="649287"/>
          </a:xfrm>
          <a:prstGeom prst="right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ru-RU" altLang="fr-FR">
              <a:solidFill>
                <a:srgbClr val="FFFFFF"/>
              </a:solidFill>
            </a:endParaRPr>
          </a:p>
        </p:txBody>
      </p:sp>
      <p:pic>
        <p:nvPicPr>
          <p:cNvPr id="25611" name="Imag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825264"/>
            <a:ext cx="2196399"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12" name="Grouper 15"/>
          <p:cNvGrpSpPr>
            <a:grpSpLocks/>
          </p:cNvGrpSpPr>
          <p:nvPr/>
        </p:nvGrpSpPr>
        <p:grpSpPr bwMode="auto">
          <a:xfrm>
            <a:off x="4945063" y="2493963"/>
            <a:ext cx="400050" cy="395287"/>
            <a:chOff x="4747672" y="2816932"/>
            <a:chExt cx="400392" cy="396044"/>
          </a:xfrm>
        </p:grpSpPr>
        <p:sp>
          <p:nvSpPr>
            <p:cNvPr id="14" name="Ellipse 13"/>
            <p:cNvSpPr/>
            <p:nvPr/>
          </p:nvSpPr>
          <p:spPr>
            <a:xfrm>
              <a:off x="4747672" y="2816932"/>
              <a:ext cx="400392" cy="396044"/>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ru-RU" altLang="fr-FR">
                <a:solidFill>
                  <a:srgbClr val="FFFFFF"/>
                </a:solidFill>
              </a:endParaRPr>
            </a:p>
          </p:txBody>
        </p:sp>
        <p:sp>
          <p:nvSpPr>
            <p:cNvPr id="25625" name="ZoneTexte 14"/>
            <p:cNvSpPr txBox="1">
              <a:spLocks noChangeArrowheads="1"/>
            </p:cNvSpPr>
            <p:nvPr/>
          </p:nvSpPr>
          <p:spPr bwMode="auto">
            <a:xfrm>
              <a:off x="4791415" y="28427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ru-RU" b="0" i="0" u="none" baseline="0">
                  <a:solidFill>
                    <a:schemeClr val="bg1"/>
                  </a:solidFill>
                </a:rPr>
                <a:t>1</a:t>
              </a:r>
            </a:p>
          </p:txBody>
        </p:sp>
      </p:grpSp>
      <p:grpSp>
        <p:nvGrpSpPr>
          <p:cNvPr id="25613" name="Grouper 16"/>
          <p:cNvGrpSpPr>
            <a:grpSpLocks/>
          </p:cNvGrpSpPr>
          <p:nvPr/>
        </p:nvGrpSpPr>
        <p:grpSpPr bwMode="auto">
          <a:xfrm>
            <a:off x="4945063" y="3089275"/>
            <a:ext cx="400050" cy="395288"/>
            <a:chOff x="4747672" y="2816932"/>
            <a:chExt cx="400392" cy="396044"/>
          </a:xfrm>
        </p:grpSpPr>
        <p:sp>
          <p:nvSpPr>
            <p:cNvPr id="18" name="Ellipse 17"/>
            <p:cNvSpPr/>
            <p:nvPr/>
          </p:nvSpPr>
          <p:spPr>
            <a:xfrm>
              <a:off x="4747672" y="2816932"/>
              <a:ext cx="400392" cy="396044"/>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ru-RU" altLang="fr-FR">
                <a:solidFill>
                  <a:srgbClr val="FFFFFF"/>
                </a:solidFill>
              </a:endParaRPr>
            </a:p>
          </p:txBody>
        </p:sp>
        <p:sp>
          <p:nvSpPr>
            <p:cNvPr id="25623" name="ZoneTexte 18"/>
            <p:cNvSpPr txBox="1">
              <a:spLocks noChangeArrowheads="1"/>
            </p:cNvSpPr>
            <p:nvPr/>
          </p:nvSpPr>
          <p:spPr bwMode="auto">
            <a:xfrm>
              <a:off x="4791415" y="28427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ru-RU" b="0" i="0" u="none" baseline="0">
                  <a:solidFill>
                    <a:schemeClr val="bg1"/>
                  </a:solidFill>
                </a:rPr>
                <a:t>2</a:t>
              </a:r>
            </a:p>
          </p:txBody>
        </p:sp>
      </p:grpSp>
      <p:grpSp>
        <p:nvGrpSpPr>
          <p:cNvPr id="25614" name="Grouper 19"/>
          <p:cNvGrpSpPr>
            <a:grpSpLocks/>
          </p:cNvGrpSpPr>
          <p:nvPr/>
        </p:nvGrpSpPr>
        <p:grpSpPr bwMode="auto">
          <a:xfrm>
            <a:off x="4945063" y="3684588"/>
            <a:ext cx="400050" cy="396875"/>
            <a:chOff x="4747672" y="2816932"/>
            <a:chExt cx="400392" cy="396044"/>
          </a:xfrm>
        </p:grpSpPr>
        <p:sp>
          <p:nvSpPr>
            <p:cNvPr id="21" name="Ellipse 20"/>
            <p:cNvSpPr/>
            <p:nvPr/>
          </p:nvSpPr>
          <p:spPr>
            <a:xfrm>
              <a:off x="4747672" y="2816932"/>
              <a:ext cx="400392" cy="396044"/>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ru-RU" altLang="fr-FR">
                <a:solidFill>
                  <a:srgbClr val="FFFFFF"/>
                </a:solidFill>
              </a:endParaRPr>
            </a:p>
          </p:txBody>
        </p:sp>
        <p:sp>
          <p:nvSpPr>
            <p:cNvPr id="25621" name="ZoneTexte 21"/>
            <p:cNvSpPr txBox="1">
              <a:spLocks noChangeArrowheads="1"/>
            </p:cNvSpPr>
            <p:nvPr/>
          </p:nvSpPr>
          <p:spPr bwMode="auto">
            <a:xfrm>
              <a:off x="4791415" y="28427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ru-RU" b="0" i="0" u="none" baseline="0">
                  <a:solidFill>
                    <a:schemeClr val="bg1"/>
                  </a:solidFill>
                </a:rPr>
                <a:t>3</a:t>
              </a:r>
            </a:p>
          </p:txBody>
        </p:sp>
      </p:grpSp>
      <p:grpSp>
        <p:nvGrpSpPr>
          <p:cNvPr id="25615" name="Grouper 22"/>
          <p:cNvGrpSpPr>
            <a:grpSpLocks/>
          </p:cNvGrpSpPr>
          <p:nvPr/>
        </p:nvGrpSpPr>
        <p:grpSpPr bwMode="auto">
          <a:xfrm>
            <a:off x="4945063" y="4279900"/>
            <a:ext cx="400050" cy="396875"/>
            <a:chOff x="4747672" y="2816932"/>
            <a:chExt cx="400392" cy="396044"/>
          </a:xfrm>
        </p:grpSpPr>
        <p:sp>
          <p:nvSpPr>
            <p:cNvPr id="24" name="Ellipse 23"/>
            <p:cNvSpPr/>
            <p:nvPr/>
          </p:nvSpPr>
          <p:spPr>
            <a:xfrm>
              <a:off x="4747672" y="2816932"/>
              <a:ext cx="400392" cy="396044"/>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ru-RU" altLang="fr-FR">
                <a:solidFill>
                  <a:srgbClr val="FFFFFF"/>
                </a:solidFill>
              </a:endParaRPr>
            </a:p>
          </p:txBody>
        </p:sp>
        <p:sp>
          <p:nvSpPr>
            <p:cNvPr id="25619" name="ZoneTexte 24"/>
            <p:cNvSpPr txBox="1">
              <a:spLocks noChangeArrowheads="1"/>
            </p:cNvSpPr>
            <p:nvPr/>
          </p:nvSpPr>
          <p:spPr bwMode="auto">
            <a:xfrm>
              <a:off x="4791415" y="28427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ru-RU" b="0" i="0" u="none" baseline="0">
                  <a:solidFill>
                    <a:schemeClr val="bg1"/>
                  </a:solidFill>
                </a:rPr>
                <a:t>4</a:t>
              </a:r>
            </a:p>
          </p:txBody>
        </p:sp>
      </p:grpSp>
      <p:sp>
        <p:nvSpPr>
          <p:cNvPr id="27" name="Rectangle 26"/>
          <p:cNvSpPr/>
          <p:nvPr/>
        </p:nvSpPr>
        <p:spPr>
          <a:xfrm>
            <a:off x="7128781" y="2618680"/>
            <a:ext cx="1194440" cy="1938992"/>
          </a:xfrm>
          <a:prstGeom prst="rect">
            <a:avLst/>
          </a:prstGeom>
          <a:noFill/>
        </p:spPr>
        <p:txBody>
          <a:bodyPr>
            <a:spAutoFit/>
          </a:bodyPr>
          <a:lstStyle/>
          <a:p>
            <a:pPr algn="ctr" rtl="0" eaLnBrk="1" hangingPunct="1">
              <a:defRPr/>
            </a:pPr>
            <a:r>
              <a:rPr lang="ru-RU" sz="12000" b="1" i="0" u="none" baseline="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
        <p:nvSpPr>
          <p:cNvPr id="25617" name="ZoneTexte 27"/>
          <p:cNvSpPr txBox="1">
            <a:spLocks noChangeArrowheads="1"/>
          </p:cNvSpPr>
          <p:nvPr/>
        </p:nvSpPr>
        <p:spPr bwMode="auto">
          <a:xfrm>
            <a:off x="4665663" y="5030788"/>
            <a:ext cx="37211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r>
              <a:rPr lang="ru-RU" b="1" i="0" u="none" baseline="0">
                <a:solidFill>
                  <a:srgbClr val="A90025"/>
                </a:solidFill>
              </a:rPr>
              <a:t>У человека субъективное и нерегулярное восприятие риска </a:t>
            </a:r>
          </a:p>
          <a:p>
            <a:pPr algn="l" rtl="0" eaLnBrk="1" hangingPunct="1"/>
            <a:endParaRPr lang="ru-RU" altLang="fr-FR">
              <a:solidFill>
                <a:srgbClr val="A90025"/>
              </a:solidFill>
            </a:endParaRPr>
          </a:p>
        </p:txBody>
      </p:sp>
      <p:sp>
        <p:nvSpPr>
          <p:cNvPr id="28"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ru-RU" b="0" i="0" u="none" baseline="0">
                <a:ea typeface="Helvetica" charset="0"/>
                <a:cs typeface="Helvetica" charset="0"/>
              </a:rPr>
              <a:t>Общий пакет H3SE - TCT 4.1 – Человеческие факторы, слабые сигналы и обмен информацией – V2</a:t>
            </a:r>
            <a:endParaRPr lang="ru-RU"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ru-RU" b="1" i="0" u="none" baseline="0"/>
              <a:t>Сколько передач</a:t>
            </a:r>
            <a:endParaRPr lang="ru-RU" dirty="0"/>
          </a:p>
        </p:txBody>
      </p:sp>
      <p:sp>
        <p:nvSpPr>
          <p:cNvPr id="27650" name="Espace réservé du texte 2"/>
          <p:cNvSpPr>
            <a:spLocks noGrp="1"/>
          </p:cNvSpPr>
          <p:nvPr>
            <p:ph type="body" sz="quarter" idx="12"/>
          </p:nvPr>
        </p:nvSpPr>
        <p:spPr>
          <a:xfrm>
            <a:off x="457200" y="1125538"/>
            <a:ext cx="8218488" cy="503237"/>
          </a:xfrm>
        </p:spPr>
        <p:txBody>
          <a:bodyPr/>
          <a:lstStyle/>
          <a:p>
            <a:pPr marL="0" indent="0" algn="l" rtl="0" eaLnBrk="1" hangingPunct="1">
              <a:buFont typeface="Lucida Grande" charset="0"/>
              <a:buNone/>
            </a:pPr>
            <a:r>
              <a:rPr lang="ru-RU" b="0" i="0" u="none" baseline="0">
                <a:cs typeface="Arial" charset="0"/>
              </a:rPr>
              <a:t>Сколько передач выполняют игроки в белом в этом фильме?</a:t>
            </a:r>
          </a:p>
        </p:txBody>
      </p:sp>
      <p:sp>
        <p:nvSpPr>
          <p:cNvPr id="27652"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AC46AD42-D9E0-D848-BB42-81D14D76A524}" type="slidenum">
              <a:rPr>
                <a:solidFill>
                  <a:srgbClr val="898989"/>
                </a:solidFill>
                <a:ea typeface="Helvetica" charset="0"/>
                <a:cs typeface="Helvetica" charset="0"/>
              </a:rPr>
              <a:pPr/>
              <a:t>12</a:t>
            </a:fld>
            <a:endParaRPr lang="ru-RU" altLang="fr-FR">
              <a:solidFill>
                <a:srgbClr val="898989"/>
              </a:solidFill>
              <a:ea typeface="Helvetica" charset="0"/>
              <a:cs typeface="Helvetica" charset="0"/>
            </a:endParaRPr>
          </a:p>
        </p:txBody>
      </p:sp>
      <p:pic>
        <p:nvPicPr>
          <p:cNvPr id="27653" name="Imag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700213"/>
            <a:ext cx="6156325"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ru-RU" b="0" i="0" u="none" baseline="0">
                <a:ea typeface="Helvetica" charset="0"/>
                <a:cs typeface="Helvetica" charset="0"/>
              </a:rPr>
              <a:t>Общий пакет H3SE - TCT 4.1 – Человеческие факторы, слабые сигналы и обмен информацией – V2</a:t>
            </a:r>
            <a:endParaRPr lang="ru-RU"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63"/>
            <a:ext cx="7772400" cy="1362075"/>
          </a:xfrm>
        </p:spPr>
        <p:txBody>
          <a:bodyPr/>
          <a:lstStyle/>
          <a:p>
            <a:pPr algn="l" rtl="0" eaLnBrk="1" hangingPunct="1">
              <a:defRPr/>
            </a:pPr>
            <a:r>
              <a:rPr lang="ru-RU" b="1" i="0" u="none" baseline="0"/>
              <a:t>Слабые сигналы</a:t>
            </a:r>
            <a:endParaRPr lang="ru-RU" dirty="0"/>
          </a:p>
        </p:txBody>
      </p:sp>
      <p:sp>
        <p:nvSpPr>
          <p:cNvPr id="26627" name="Espace réservé du numéro de diapositive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0914DB75-AF20-2345-9413-6998EF80F989}" type="slidenum">
              <a:rPr>
                <a:solidFill>
                  <a:srgbClr val="898989"/>
                </a:solidFill>
                <a:ea typeface="Helvetica" charset="0"/>
                <a:cs typeface="Helvetica" charset="0"/>
              </a:rPr>
              <a:pPr/>
              <a:t>13</a:t>
            </a:fld>
            <a:endParaRPr lang="ru-RU" altLang="fr-FR">
              <a:solidFill>
                <a:srgbClr val="898989"/>
              </a:solidFill>
              <a:ea typeface="Helvetica" charset="0"/>
              <a:cs typeface="Helvetica" charset="0"/>
            </a:endParaRP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ru-RU" sz="900" b="0" i="0" u="none" baseline="0">
                <a:ea typeface="Helvetica" charset="0"/>
                <a:cs typeface="Helvetica" charset="0"/>
              </a:rPr>
              <a:t>Общий пакет H3SE - TCT 4.1 – Человеческие факторы, слабые сигналы и обмен информацией – V2</a:t>
            </a:r>
            <a:endParaRPr lang="ru-RU" altLang="fr-FR" sz="900" dirty="0" smtClean="0">
              <a:ea typeface="Helvetica" charset="0"/>
              <a:cs typeface="Helvetica"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ru-RU" b="1" i="0" u="none" baseline="0"/>
              <a:t>Слабые сигналы (1/2)</a:t>
            </a:r>
            <a:endParaRPr lang="ru-RU" dirty="0"/>
          </a:p>
        </p:txBody>
      </p:sp>
      <p:sp>
        <p:nvSpPr>
          <p:cNvPr id="28674" name="Espace réservé du texte 2"/>
          <p:cNvSpPr>
            <a:spLocks noGrp="1"/>
          </p:cNvSpPr>
          <p:nvPr>
            <p:ph type="body" sz="quarter" idx="12"/>
          </p:nvPr>
        </p:nvSpPr>
        <p:spPr>
          <a:xfrm>
            <a:off x="3419872" y="1553369"/>
            <a:ext cx="4824413" cy="2087562"/>
          </a:xfrm>
        </p:spPr>
        <p:txBody>
          <a:bodyPr/>
          <a:lstStyle/>
          <a:p>
            <a:pPr marL="0" indent="0" algn="l" rtl="0" eaLnBrk="1" hangingPunct="1">
              <a:buFont typeface="Lucida Grande" charset="0"/>
              <a:buNone/>
            </a:pPr>
            <a:r>
              <a:rPr lang="ru-RU" b="0" i="0" u="none" baseline="0">
                <a:cs typeface="Arial" charset="0"/>
              </a:rPr>
              <a:t>«Слабый сигнал представляет собой раннее предупреждение об изменении, которое, как правило, становится все более и более сильным в сочетании с другими сигналами. » </a:t>
            </a:r>
            <a:endParaRPr lang="ru-RU" altLang="fr-FR" dirty="0">
              <a:cs typeface="Arial" charset="0"/>
            </a:endParaRPr>
          </a:p>
          <a:p>
            <a:pPr marL="0" indent="0" algn="l" rtl="0" eaLnBrk="1" hangingPunct="1">
              <a:buFont typeface="Lucida Grande" charset="0"/>
              <a:buNone/>
            </a:pPr>
            <a:r>
              <a:rPr lang="ru-RU" b="0" i="0" u="none" baseline="0">
                <a:cs typeface="Arial" charset="0"/>
              </a:rPr>
              <a:t>- Хилтунен, Э. </a:t>
            </a:r>
          </a:p>
          <a:p>
            <a:pPr marL="0" indent="0" algn="l" rtl="0" eaLnBrk="1" hangingPunct="1">
              <a:buFont typeface="Lucida Grande" charset="0"/>
              <a:buNone/>
            </a:pPr>
            <a:endParaRPr lang="ru-RU" altLang="fr-FR" dirty="0">
              <a:cs typeface="Arial" charset="0"/>
            </a:endParaRPr>
          </a:p>
        </p:txBody>
      </p:sp>
      <p:sp>
        <p:nvSpPr>
          <p:cNvPr id="28676"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C78B6AA2-E8AC-2C44-9AFD-82FA5CAFAE9F}" type="slidenum">
              <a:rPr>
                <a:solidFill>
                  <a:srgbClr val="898989"/>
                </a:solidFill>
                <a:ea typeface="Helvetica" charset="0"/>
                <a:cs typeface="Helvetica" charset="0"/>
              </a:rPr>
              <a:pPr/>
              <a:t>14</a:t>
            </a:fld>
            <a:endParaRPr lang="ru-RU" altLang="fr-FR">
              <a:solidFill>
                <a:srgbClr val="898989"/>
              </a:solidFill>
              <a:ea typeface="Helvetica" charset="0"/>
              <a:cs typeface="Helvetica" charset="0"/>
            </a:endParaRPr>
          </a:p>
        </p:txBody>
      </p:sp>
      <p:pic>
        <p:nvPicPr>
          <p:cNvPr id="28677"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44402"/>
            <a:ext cx="2316883" cy="290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827584" y="4693630"/>
            <a:ext cx="7716580" cy="1200329"/>
          </a:xfrm>
          <a:prstGeom prst="rect">
            <a:avLst/>
          </a:prstGeom>
          <a:noFill/>
        </p:spPr>
        <p:txBody>
          <a:bodyPr wrap="square" rtlCol="0">
            <a:spAutoFit/>
          </a:bodyPr>
          <a:lstStyle/>
          <a:p>
            <a:pPr algn="l" rtl="0"/>
            <a:r>
              <a:rPr lang="ru-RU" b="1" i="0" u="none" baseline="0">
                <a:solidFill>
                  <a:srgbClr val="BD2B0B"/>
                </a:solidFill>
              </a:rPr>
              <a:t>Таким образом, слабый сигнал - это то, что вы видите, чувствуете или слышите, но непосредственно не воспринимаете как имеющее потенциальные последствия. </a:t>
            </a:r>
          </a:p>
          <a:p>
            <a:endParaRPr lang="ru-RU" b="1" dirty="0">
              <a:solidFill>
                <a:srgbClr val="BD2B0B"/>
              </a:solidFill>
            </a:endParaRPr>
          </a:p>
        </p:txBody>
      </p:sp>
      <p:sp>
        <p:nvSpPr>
          <p:cNvPr id="8"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ru-RU" b="0" i="0" u="none" baseline="0">
                <a:ea typeface="Helvetica" charset="0"/>
                <a:cs typeface="Helvetica" charset="0"/>
              </a:rPr>
              <a:t>Общий пакет H3SE - TCT 4.1 – Человеческие факторы, слабые сигналы и обмен информацией – V2</a:t>
            </a:r>
            <a:endParaRPr lang="ru-RU" altLang="fr-FR" dirty="0" smtClean="0">
              <a:ea typeface="Helvetica" charset="0"/>
              <a:cs typeface="Helvetica"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ru-RU" b="1" i="0" u="none" baseline="0"/>
              <a:t>Слабые сигналы (2/2)</a:t>
            </a:r>
            <a:endParaRPr lang="ru-RU" dirty="0"/>
          </a:p>
        </p:txBody>
      </p:sp>
      <p:sp>
        <p:nvSpPr>
          <p:cNvPr id="29699"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B4227C8A-5F68-8848-8471-0339BBAE8B5A}" type="slidenum">
              <a:rPr>
                <a:solidFill>
                  <a:srgbClr val="898989"/>
                </a:solidFill>
                <a:ea typeface="Helvetica" charset="0"/>
                <a:cs typeface="Helvetica" charset="0"/>
              </a:rPr>
              <a:pPr/>
              <a:t>15</a:t>
            </a:fld>
            <a:endParaRPr lang="ru-RU" altLang="fr-FR">
              <a:solidFill>
                <a:srgbClr val="898989"/>
              </a:solidFill>
              <a:ea typeface="Helvetica" charset="0"/>
              <a:cs typeface="Helvetica" charset="0"/>
            </a:endParaRPr>
          </a:p>
        </p:txBody>
      </p:sp>
      <p:sp>
        <p:nvSpPr>
          <p:cNvPr id="29700" name="Espace réservé du texte 6"/>
          <p:cNvSpPr>
            <a:spLocks noGrp="1"/>
          </p:cNvSpPr>
          <p:nvPr>
            <p:ph type="body" sz="quarter" idx="12"/>
          </p:nvPr>
        </p:nvSpPr>
        <p:spPr>
          <a:xfrm>
            <a:off x="457200" y="1125538"/>
            <a:ext cx="8218488" cy="5040312"/>
          </a:xfrm>
        </p:spPr>
        <p:txBody>
          <a:bodyPr/>
          <a:lstStyle/>
          <a:p>
            <a:pPr marL="0" indent="0" algn="l" rtl="0" eaLnBrk="1" hangingPunct="1">
              <a:spcAft>
                <a:spcPts val="1500"/>
              </a:spcAft>
              <a:buFont typeface="Lucida Grande" charset="0"/>
              <a:buNone/>
            </a:pPr>
            <a:r>
              <a:rPr lang="ru-RU" sz="1800" b="0" i="0" u="none" baseline="0" dirty="0">
                <a:cs typeface="Arial" charset="0"/>
              </a:rPr>
              <a:t>Некоторые примеры слабых сигналов:</a:t>
            </a:r>
          </a:p>
          <a:p>
            <a:pPr algn="l" rtl="0" eaLnBrk="1" hangingPunct="1">
              <a:spcAft>
                <a:spcPts val="1500"/>
              </a:spcAft>
            </a:pPr>
            <a:r>
              <a:rPr lang="ru-RU" sz="1800" b="0" i="0" u="none" baseline="0" dirty="0">
                <a:cs typeface="Arial" charset="0"/>
              </a:rPr>
              <a:t>Слишком много или слишком мало доверия к себе участников работ</a:t>
            </a:r>
          </a:p>
          <a:p>
            <a:pPr algn="l" rtl="0" eaLnBrk="1" hangingPunct="1">
              <a:spcAft>
                <a:spcPts val="1500"/>
              </a:spcAft>
            </a:pPr>
            <a:r>
              <a:rPr lang="ru-RU" sz="1800" b="0" i="0" u="none" baseline="0" dirty="0">
                <a:cs typeface="Arial" charset="0"/>
              </a:rPr>
              <a:t>Благодушие во время повседневной деятельности  </a:t>
            </a:r>
          </a:p>
          <a:p>
            <a:pPr algn="l" rtl="0" eaLnBrk="1" hangingPunct="1">
              <a:spcAft>
                <a:spcPts val="1500"/>
              </a:spcAft>
            </a:pPr>
            <a:r>
              <a:rPr lang="ru-RU" sz="1800" b="0" i="0" u="none" baseline="0" dirty="0">
                <a:cs typeface="Arial" charset="0"/>
              </a:rPr>
              <a:t>Отсутствие опыта в необычных или опасных действиях. </a:t>
            </a:r>
          </a:p>
          <a:p>
            <a:pPr algn="l" rtl="0" eaLnBrk="1" hangingPunct="1">
              <a:spcAft>
                <a:spcPts val="1500"/>
              </a:spcAft>
            </a:pPr>
            <a:r>
              <a:rPr lang="ru-RU" sz="1800" b="0" i="0" u="none" baseline="0" dirty="0">
                <a:cs typeface="Arial" charset="0"/>
              </a:rPr>
              <a:t>Усталость, утомление, отсутствие мотивации, разочарование, провоцирование, и т.д.</a:t>
            </a:r>
          </a:p>
          <a:p>
            <a:pPr algn="l" rtl="0" eaLnBrk="1" hangingPunct="1">
              <a:spcAft>
                <a:spcPts val="1500"/>
              </a:spcAft>
            </a:pPr>
            <a:r>
              <a:rPr lang="ru-RU" sz="1800" b="0" i="0" u="none" baseline="0" dirty="0">
                <a:cs typeface="Arial" charset="0"/>
              </a:rPr>
              <a:t>Различное давление (производство, время, финансовые вопросы ...)   </a:t>
            </a:r>
          </a:p>
          <a:p>
            <a:pPr algn="l" rtl="0" eaLnBrk="1" hangingPunct="1">
              <a:spcAft>
                <a:spcPts val="1500"/>
              </a:spcAft>
            </a:pPr>
            <a:r>
              <a:rPr lang="ru-RU" sz="1800" b="0" i="0" u="none" baseline="0" dirty="0">
                <a:cs typeface="Arial" charset="0"/>
              </a:rPr>
              <a:t>Состояние и адекватность оборудования и инструментов, порядок и чистота </a:t>
            </a:r>
            <a:endParaRPr lang="ru-RU" altLang="fr-FR" sz="1800" dirty="0" smtClean="0">
              <a:cs typeface="Arial" charset="0"/>
            </a:endParaRPr>
          </a:p>
          <a:p>
            <a:pPr algn="l" rtl="0" eaLnBrk="1" hangingPunct="1">
              <a:spcAft>
                <a:spcPts val="1500"/>
              </a:spcAft>
            </a:pPr>
            <a:r>
              <a:rPr lang="ru-RU" sz="1800" b="0" i="0" u="none" baseline="0" dirty="0">
                <a:cs typeface="Arial" charset="0"/>
              </a:rPr>
              <a:t>Различные нарушения</a:t>
            </a:r>
          </a:p>
          <a:p>
            <a:pPr algn="l" rtl="0" eaLnBrk="1" hangingPunct="1">
              <a:spcAft>
                <a:spcPts val="1500"/>
              </a:spcAft>
            </a:pPr>
            <a:r>
              <a:rPr lang="ru-RU" sz="1800" b="0" i="0" u="none" baseline="0" dirty="0">
                <a:cs typeface="Arial" charset="0"/>
              </a:rPr>
              <a:t>И т.д. </a:t>
            </a:r>
            <a:endParaRPr lang="ru-RU" altLang="fr-FR" sz="1800" dirty="0">
              <a:cs typeface="Arial" charset="0"/>
            </a:endParaRP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ru-RU" b="0" i="0" u="none" baseline="0">
                <a:ea typeface="Helvetica" charset="0"/>
                <a:cs typeface="Helvetica" charset="0"/>
              </a:rPr>
              <a:t>Общий пакет H3SE - TCT 4.1 – Человеческие факторы, слабые сигналы и обмен информацией – V2</a:t>
            </a:r>
            <a:endParaRPr lang="ru-RU" altLang="fr-FR" dirty="0" smtClean="0">
              <a:ea typeface="Helvetica" charset="0"/>
              <a:cs typeface="Helvetica"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63"/>
            <a:ext cx="7772400" cy="1362075"/>
          </a:xfrm>
        </p:spPr>
        <p:txBody>
          <a:bodyPr/>
          <a:lstStyle/>
          <a:p>
            <a:pPr algn="l" rtl="0" eaLnBrk="1" hangingPunct="1">
              <a:defRPr/>
            </a:pPr>
            <a:r>
              <a:rPr lang="ru-RU" b="1" i="0" u="none" baseline="0"/>
              <a:t>Оценка риска</a:t>
            </a:r>
            <a:endParaRPr lang="ru-RU" dirty="0"/>
          </a:p>
        </p:txBody>
      </p:sp>
      <p:sp>
        <p:nvSpPr>
          <p:cNvPr id="30723" name="Espace réservé du numéro de diapositive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DA7E484C-50C6-EE4D-B5B7-6A904C5CAC03}" type="slidenum">
              <a:rPr>
                <a:solidFill>
                  <a:srgbClr val="898989"/>
                </a:solidFill>
                <a:ea typeface="Helvetica" charset="0"/>
                <a:cs typeface="Helvetica" charset="0"/>
              </a:rPr>
              <a:pPr/>
              <a:t>16</a:t>
            </a:fld>
            <a:endParaRPr lang="ru-RU" altLang="fr-FR">
              <a:solidFill>
                <a:srgbClr val="898989"/>
              </a:solidFill>
              <a:ea typeface="Helvetica" charset="0"/>
              <a:cs typeface="Helvetica" charset="0"/>
            </a:endParaRP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ru-RU" sz="900" b="0" i="0" u="none" baseline="0">
                <a:ea typeface="Helvetica" charset="0"/>
                <a:cs typeface="Helvetica" charset="0"/>
              </a:rPr>
              <a:t>Общий пакет H3SE - TCT 4.1 – Человеческие факторы, слабые сигналы и обмен информацией – V2</a:t>
            </a:r>
            <a:endParaRPr lang="ru-RU" altLang="fr-FR" sz="900"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640000" cy="635000"/>
          </a:xfrm>
        </p:spPr>
        <p:txBody>
          <a:bodyPr/>
          <a:lstStyle/>
          <a:p>
            <a:pPr algn="l" rtl="0"/>
            <a:r>
              <a:rPr lang="ru-RU" b="1" i="0" u="none" baseline="0" dirty="0"/>
              <a:t>Потерянная эскадра в Бермудском треугольнике</a:t>
            </a:r>
            <a:endParaRPr lang="ru-RU"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17</a:t>
            </a:fld>
            <a:endParaRPr lang="ru-RU" altLang="fr-FR"/>
          </a:p>
        </p:txBody>
      </p:sp>
      <p:pic>
        <p:nvPicPr>
          <p:cNvPr id="7" name="Image 6"/>
          <p:cNvPicPr>
            <a:picLocks noChangeAspect="1"/>
          </p:cNvPicPr>
          <p:nvPr/>
        </p:nvPicPr>
        <p:blipFill rotWithShape="1">
          <a:blip r:embed="rId2">
            <a:extLst>
              <a:ext uri="{28A0092B-C50C-407E-A947-70E740481C1C}">
                <a14:useLocalDpi xmlns:a14="http://schemas.microsoft.com/office/drawing/2010/main" val="0"/>
              </a:ext>
            </a:extLst>
          </a:blip>
          <a:srcRect b="4507"/>
          <a:stretch/>
        </p:blipFill>
        <p:spPr>
          <a:xfrm>
            <a:off x="5623529" y="1970691"/>
            <a:ext cx="3344116" cy="3347314"/>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970691"/>
            <a:ext cx="5243833" cy="3347314"/>
          </a:xfrm>
          <a:prstGeom prst="rect">
            <a:avLst/>
          </a:prstGeom>
        </p:spPr>
      </p:pic>
      <p:sp>
        <p:nvSpPr>
          <p:cNvPr id="9"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ru-RU" b="0" i="0" u="none" baseline="0">
                <a:ea typeface="Helvetica" charset="0"/>
                <a:cs typeface="Helvetica" charset="0"/>
              </a:rPr>
              <a:t>Общий пакет H3SE - TCT 4.1 – Человеческие факторы, слабые сигналы и обмен информацией – V2</a:t>
            </a:r>
            <a:endParaRPr lang="ru-RU" altLang="fr-FR" dirty="0" smtClean="0">
              <a:ea typeface="Helvetica" charset="0"/>
              <a:cs typeface="Helvetica" charset="0"/>
            </a:endParaRPr>
          </a:p>
        </p:txBody>
      </p:sp>
    </p:spTree>
    <p:extLst>
      <p:ext uri="{BB962C8B-B14F-4D97-AF65-F5344CB8AC3E}">
        <p14:creationId xmlns:p14="http://schemas.microsoft.com/office/powerpoint/2010/main" val="677008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640000" cy="635000"/>
          </a:xfrm>
        </p:spPr>
        <p:txBody>
          <a:bodyPr/>
          <a:lstStyle/>
          <a:p>
            <a:pPr algn="l" rtl="0"/>
            <a:r>
              <a:rPr lang="ru-RU" b="1" i="0" u="none" baseline="0" dirty="0"/>
              <a:t>Потерянная эскадра в Бермудском треугольнике - факты </a:t>
            </a:r>
            <a:endParaRPr lang="ru-RU"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18</a:t>
            </a:fld>
            <a:endParaRPr lang="ru-RU" altLang="fr-F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340768"/>
            <a:ext cx="6163096" cy="4633439"/>
          </a:xfrm>
          <a:prstGeom prst="rect">
            <a:avLst/>
          </a:prstGeom>
        </p:spPr>
      </p:pic>
      <p:grpSp>
        <p:nvGrpSpPr>
          <p:cNvPr id="28" name="Grouper 27"/>
          <p:cNvGrpSpPr/>
          <p:nvPr/>
        </p:nvGrpSpPr>
        <p:grpSpPr>
          <a:xfrm>
            <a:off x="34488" y="2501467"/>
            <a:ext cx="2624578" cy="1159308"/>
            <a:chOff x="220860" y="2216083"/>
            <a:chExt cx="2624578" cy="1159308"/>
          </a:xfrm>
        </p:grpSpPr>
        <p:sp>
          <p:nvSpPr>
            <p:cNvPr id="9" name="Triangle 8"/>
            <p:cNvSpPr/>
            <p:nvPr/>
          </p:nvSpPr>
          <p:spPr>
            <a:xfrm rot="20464600">
              <a:off x="2483768" y="2708920"/>
              <a:ext cx="144016" cy="28803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a:p>
          </p:txBody>
        </p:sp>
        <p:sp>
          <p:nvSpPr>
            <p:cNvPr id="10" name="Triangle 9"/>
            <p:cNvSpPr/>
            <p:nvPr/>
          </p:nvSpPr>
          <p:spPr>
            <a:xfrm rot="20464600">
              <a:off x="2483768" y="3087359"/>
              <a:ext cx="144016" cy="28803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a:p>
          </p:txBody>
        </p:sp>
        <p:sp>
          <p:nvSpPr>
            <p:cNvPr id="11" name="Triangle 10"/>
            <p:cNvSpPr/>
            <p:nvPr/>
          </p:nvSpPr>
          <p:spPr>
            <a:xfrm rot="20464600">
              <a:off x="2701422" y="3028091"/>
              <a:ext cx="144016" cy="28803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a:p>
          </p:txBody>
        </p:sp>
        <p:cxnSp>
          <p:nvCxnSpPr>
            <p:cNvPr id="16" name="Connecteur droit avec flèche 15"/>
            <p:cNvCxnSpPr/>
            <p:nvPr/>
          </p:nvCxnSpPr>
          <p:spPr>
            <a:xfrm>
              <a:off x="1187624" y="2657174"/>
              <a:ext cx="1253331" cy="38990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ZoneTexte 16"/>
            <p:cNvSpPr txBox="1"/>
            <p:nvPr/>
          </p:nvSpPr>
          <p:spPr>
            <a:xfrm>
              <a:off x="220860" y="2216083"/>
              <a:ext cx="1173439" cy="830997"/>
            </a:xfrm>
            <a:prstGeom prst="rect">
              <a:avLst/>
            </a:prstGeom>
            <a:noFill/>
          </p:spPr>
          <p:txBody>
            <a:bodyPr wrap="square" rtlCol="0">
              <a:spAutoFit/>
            </a:bodyPr>
            <a:lstStyle/>
            <a:p>
              <a:pPr algn="l" rtl="0"/>
              <a:r>
                <a:rPr lang="ru-RU" sz="1600" b="0" i="0" u="none" baseline="0"/>
                <a:t>Где были, как думал капитан</a:t>
              </a:r>
              <a:endParaRPr lang="ru-RU" sz="1600" dirty="0"/>
            </a:p>
          </p:txBody>
        </p:sp>
      </p:grpSp>
      <p:grpSp>
        <p:nvGrpSpPr>
          <p:cNvPr id="29" name="Grouper 28"/>
          <p:cNvGrpSpPr/>
          <p:nvPr/>
        </p:nvGrpSpPr>
        <p:grpSpPr>
          <a:xfrm>
            <a:off x="3737163" y="2013025"/>
            <a:ext cx="2721585" cy="1118937"/>
            <a:chOff x="3303146" y="1933381"/>
            <a:chExt cx="2721585" cy="1118937"/>
          </a:xfrm>
        </p:grpSpPr>
        <p:sp>
          <p:nvSpPr>
            <p:cNvPr id="12" name="Triangle 11"/>
            <p:cNvSpPr/>
            <p:nvPr/>
          </p:nvSpPr>
          <p:spPr>
            <a:xfrm rot="7392495">
              <a:off x="3723822" y="2836294"/>
              <a:ext cx="144016" cy="288032"/>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a:solidFill>
                  <a:srgbClr val="00B050"/>
                </a:solidFill>
              </a:endParaRPr>
            </a:p>
          </p:txBody>
        </p:sp>
        <p:sp>
          <p:nvSpPr>
            <p:cNvPr id="13" name="Triangle 12"/>
            <p:cNvSpPr/>
            <p:nvPr/>
          </p:nvSpPr>
          <p:spPr>
            <a:xfrm rot="7359678">
              <a:off x="3375154" y="2764720"/>
              <a:ext cx="144016" cy="288032"/>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a:solidFill>
                  <a:srgbClr val="00B050"/>
                </a:solidFill>
              </a:endParaRPr>
            </a:p>
          </p:txBody>
        </p:sp>
        <p:sp>
          <p:nvSpPr>
            <p:cNvPr id="14" name="Triangle 13"/>
            <p:cNvSpPr/>
            <p:nvPr/>
          </p:nvSpPr>
          <p:spPr>
            <a:xfrm rot="7881872">
              <a:off x="3533437" y="2547953"/>
              <a:ext cx="144016" cy="288032"/>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a:solidFill>
                  <a:srgbClr val="00B050"/>
                </a:solidFill>
              </a:endParaRPr>
            </a:p>
          </p:txBody>
        </p:sp>
        <p:cxnSp>
          <p:nvCxnSpPr>
            <p:cNvPr id="21" name="Connecteur droit avec flèche 20"/>
            <p:cNvCxnSpPr>
              <a:stCxn id="25" idx="1"/>
            </p:cNvCxnSpPr>
            <p:nvPr/>
          </p:nvCxnSpPr>
          <p:spPr>
            <a:xfrm flipH="1">
              <a:off x="3842476" y="2348880"/>
              <a:ext cx="1008816" cy="41549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ZoneTexte 24"/>
            <p:cNvSpPr txBox="1"/>
            <p:nvPr/>
          </p:nvSpPr>
          <p:spPr>
            <a:xfrm>
              <a:off x="4851292" y="1933381"/>
              <a:ext cx="1173439" cy="830997"/>
            </a:xfrm>
            <a:prstGeom prst="rect">
              <a:avLst/>
            </a:prstGeom>
            <a:noFill/>
          </p:spPr>
          <p:txBody>
            <a:bodyPr wrap="square" rtlCol="0">
              <a:spAutoFit/>
            </a:bodyPr>
            <a:lstStyle/>
            <a:p>
              <a:pPr algn="l" rtl="0"/>
              <a:r>
                <a:rPr lang="ru-RU" sz="1600" b="0" i="0" u="none" baseline="0"/>
                <a:t>Где были действительно</a:t>
              </a:r>
              <a:endParaRPr lang="ru-RU" sz="1600" dirty="0"/>
            </a:p>
          </p:txBody>
        </p:sp>
      </p:grpSp>
      <p:sp>
        <p:nvSpPr>
          <p:cNvPr id="18"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ru-RU" b="0" i="0" u="none" baseline="0">
                <a:ea typeface="Helvetica" charset="0"/>
                <a:cs typeface="Helvetica" charset="0"/>
              </a:rPr>
              <a:t>Общий пакет H3SE - TCT 4.1 – Человеческие факторы, слабые сигналы и обмен информацией – V2</a:t>
            </a:r>
            <a:endParaRPr lang="ru-RU" altLang="fr-FR" dirty="0" smtClean="0">
              <a:ea typeface="Helvetica" charset="0"/>
              <a:cs typeface="Helvetica" charset="0"/>
            </a:endParaRPr>
          </a:p>
        </p:txBody>
      </p:sp>
    </p:spTree>
    <p:extLst>
      <p:ext uri="{BB962C8B-B14F-4D97-AF65-F5344CB8AC3E}">
        <p14:creationId xmlns:p14="http://schemas.microsoft.com/office/powerpoint/2010/main" val="152586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ru-RU" b="1" i="0" u="none" baseline="0"/>
              <a:t>Ошибка в оценке рисков</a:t>
            </a:r>
            <a:endParaRPr lang="ru-RU" dirty="0"/>
          </a:p>
        </p:txBody>
      </p:sp>
      <p:sp>
        <p:nvSpPr>
          <p:cNvPr id="3" name="Espace réservé du texte 2"/>
          <p:cNvSpPr>
            <a:spLocks noGrp="1"/>
          </p:cNvSpPr>
          <p:nvPr>
            <p:ph type="body" sz="quarter" idx="12"/>
          </p:nvPr>
        </p:nvSpPr>
        <p:spPr/>
        <p:txBody>
          <a:bodyPr/>
          <a:lstStyle/>
          <a:p>
            <a:pPr marL="0" indent="0" algn="just" rtl="0">
              <a:buNone/>
            </a:pPr>
            <a:r>
              <a:rPr lang="ru-RU" b="0" i="0" u="none" baseline="0"/>
              <a:t>Могут быть сделаны ошибки в оценке рисков:</a:t>
            </a:r>
          </a:p>
          <a:p>
            <a:pPr lvl="0" algn="just" rtl="0"/>
            <a:r>
              <a:rPr lang="ru-RU" b="0" i="0" u="none" baseline="0"/>
              <a:t>из-за </a:t>
            </a:r>
            <a:r>
              <a:rPr lang="ru-RU" b="1" i="0" u="none" baseline="0">
                <a:solidFill>
                  <a:srgbClr val="BD2B0B"/>
                </a:solidFill>
              </a:rPr>
              <a:t>представления</a:t>
            </a:r>
            <a:r>
              <a:rPr lang="ru-RU" b="0" i="0" u="none" baseline="0"/>
              <a:t> о реальности, которое является ложным (другим мысленным образом реальности), </a:t>
            </a:r>
          </a:p>
          <a:p>
            <a:pPr lvl="0" algn="just" rtl="0"/>
            <a:r>
              <a:rPr lang="ru-RU" b="0" i="0" u="none" baseline="0"/>
              <a:t>потому что созданы </a:t>
            </a:r>
            <a:r>
              <a:rPr lang="ru-RU" b="1" i="0" u="none" baseline="0">
                <a:solidFill>
                  <a:srgbClr val="BD2B0B"/>
                </a:solidFill>
              </a:rPr>
              <a:t>комплексы</a:t>
            </a:r>
            <a:r>
              <a:rPr lang="ru-RU" b="0" i="0" u="none" baseline="0"/>
              <a:t>: </a:t>
            </a:r>
          </a:p>
          <a:p>
            <a:pPr lvl="1" algn="just" rtl="0"/>
            <a:r>
              <a:rPr lang="ru-RU" b="1" i="0" u="none" baseline="0">
                <a:solidFill>
                  <a:srgbClr val="BD2B0B"/>
                </a:solidFill>
              </a:rPr>
              <a:t>Репрезентативность</a:t>
            </a:r>
            <a:r>
              <a:rPr lang="ru-RU" b="0" i="0" u="none" baseline="0"/>
              <a:t>: Ментальные комплексы о вероятности события, взятой из личного опыта: </a:t>
            </a:r>
            <a:r>
              <a:rPr lang="ru-RU" b="0" i="1" u="none" baseline="0"/>
              <a:t>«Джо преодолел этот комплекс возвратиться в лагерь, и ничего не случилось с ним! »</a:t>
            </a:r>
            <a:r>
              <a:rPr lang="ru-RU" b="0" i="0" u="none" baseline="0"/>
              <a:t>.</a:t>
            </a:r>
            <a:endParaRPr lang="ru-RU" dirty="0"/>
          </a:p>
          <a:p>
            <a:pPr lvl="1" algn="just" rtl="0"/>
            <a:r>
              <a:rPr lang="ru-RU" b="1" i="0" u="none" baseline="0">
                <a:solidFill>
                  <a:srgbClr val="BD2B0B"/>
                </a:solidFill>
              </a:rPr>
              <a:t>Связанность</a:t>
            </a:r>
            <a:r>
              <a:rPr lang="ru-RU" b="0" i="0" u="none" baseline="0"/>
              <a:t>: Ментальный комплекс, основанный на примерах, немедленно приходящих на ум (связанные события или ситуации)</a:t>
            </a:r>
            <a:r>
              <a:rPr lang="ru-RU" b="0" i="1" u="none" baseline="0"/>
              <a:t>: «Мой автомобиль сломался, мой коллега, у которого та же модель, что и у меня, имел проблему со стартером, поэтому у меня также проблема со стартером. »</a:t>
            </a:r>
          </a:p>
          <a:p>
            <a:pPr lvl="1" algn="just" rtl="0"/>
            <a:r>
              <a:rPr lang="ru-RU" b="1" i="0" u="none" baseline="0">
                <a:solidFill>
                  <a:srgbClr val="BD2B0B"/>
                </a:solidFill>
              </a:rPr>
              <a:t>Доминирование</a:t>
            </a:r>
            <a:r>
              <a:rPr lang="ru-RU" b="0" i="0" u="none" baseline="0"/>
              <a:t>: При принятии решения, первая полученная информация («якорь») оказывает более сильное воздействие, чем следующая:</a:t>
            </a:r>
            <a:r>
              <a:rPr lang="ru-RU" b="0" i="0" u="none" baseline="0">
                <a:effectLst/>
              </a:rPr>
              <a:t> </a:t>
            </a:r>
            <a:r>
              <a:rPr lang="ru-RU" b="0" i="1" u="none" baseline="0"/>
              <a:t>«Я купил эти ботинки за 50% скидку, а было, что они стоили 300 евро! »</a:t>
            </a:r>
            <a:endParaRPr lang="ru-RU" i="1"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19</a:t>
            </a:fld>
            <a:endParaRPr lang="ru-RU"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ru-RU" b="0" i="0" u="none" baseline="0">
                <a:ea typeface="Helvetica" charset="0"/>
                <a:cs typeface="Helvetica" charset="0"/>
              </a:rPr>
              <a:t>Общий пакет H3SE - TCT 4.1 – Человеческие факторы, слабые сигналы и обмен информацией – V2</a:t>
            </a:r>
            <a:endParaRPr lang="ru-RU" altLang="fr-FR" dirty="0" smtClean="0">
              <a:ea typeface="Helvetica" charset="0"/>
              <a:cs typeface="Helvetica" charset="0"/>
            </a:endParaRPr>
          </a:p>
        </p:txBody>
      </p:sp>
    </p:spTree>
    <p:extLst>
      <p:ext uri="{BB962C8B-B14F-4D97-AF65-F5344CB8AC3E}">
        <p14:creationId xmlns:p14="http://schemas.microsoft.com/office/powerpoint/2010/main" val="1111119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l" rtl="0" eaLnBrk="1" fontAlgn="auto" hangingPunct="1">
              <a:spcAft>
                <a:spcPts val="0"/>
              </a:spcAft>
              <a:defRPr/>
            </a:pPr>
            <a:r>
              <a:rPr lang="ru-RU" b="1" i="0" u="none" baseline="0">
                <a:solidFill>
                  <a:schemeClr val="accent3">
                    <a:lumMod val="75000"/>
                  </a:schemeClr>
                </a:solidFill>
                <a:ea typeface="+mj-ea"/>
              </a:rPr>
              <a:t>Цели модуля</a:t>
            </a:r>
            <a:endParaRPr lang="ru-RU" dirty="0">
              <a:solidFill>
                <a:schemeClr val="accent3">
                  <a:lumMod val="75000"/>
                </a:schemeClr>
              </a:solidFill>
              <a:ea typeface="+mj-ea"/>
            </a:endParaRPr>
          </a:p>
        </p:txBody>
      </p:sp>
      <p:sp>
        <p:nvSpPr>
          <p:cNvPr id="13315" name="Espace réservé du pied de page 1"/>
          <p:cNvSpPr>
            <a:spLocks noGrp="1"/>
          </p:cNvSpPr>
          <p:nvPr>
            <p:ph type="ftr" sz="quarter" idx="13"/>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ru-RU" b="0" i="0" u="none" baseline="0">
                <a:ea typeface="Helvetica" charset="0"/>
                <a:cs typeface="Helvetica" charset="0"/>
              </a:rPr>
              <a:t>Общий пакет H3SE - TCT 4.1 – Человеческие факторы, слабые сигналы и обмен информацией – V2</a:t>
            </a:r>
            <a:endParaRPr lang="ru-RU" altLang="fr-FR" dirty="0" smtClean="0">
              <a:ea typeface="Helvetica" charset="0"/>
              <a:cs typeface="Helvetica" charset="0"/>
            </a:endParaRPr>
          </a:p>
        </p:txBody>
      </p:sp>
      <p:sp>
        <p:nvSpPr>
          <p:cNvPr id="15363" name="Espace réservé du numéro de diapositive 2"/>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59FB57F2-3C2B-D749-9DAF-BF2860568096}" type="slidenum">
              <a:rPr>
                <a:solidFill>
                  <a:srgbClr val="898989"/>
                </a:solidFill>
                <a:ea typeface="Helvetica" charset="0"/>
                <a:cs typeface="Helvetica" charset="0"/>
              </a:rPr>
              <a:pPr/>
              <a:t>2</a:t>
            </a:fld>
            <a:endParaRPr lang="ru-RU" altLang="fr-FR">
              <a:solidFill>
                <a:srgbClr val="898989"/>
              </a:solidFill>
              <a:ea typeface="Helvetica" charset="0"/>
              <a:cs typeface="Helvetica" charset="0"/>
            </a:endParaRPr>
          </a:p>
        </p:txBody>
      </p:sp>
      <p:sp>
        <p:nvSpPr>
          <p:cNvPr id="15364" name="Espace réservé du contenu 4"/>
          <p:cNvSpPr>
            <a:spLocks noGrp="1"/>
          </p:cNvSpPr>
          <p:nvPr>
            <p:ph type="body" sz="quarter" idx="12"/>
          </p:nvPr>
        </p:nvSpPr>
        <p:spPr>
          <a:xfrm>
            <a:off x="457200" y="1125538"/>
            <a:ext cx="8218488" cy="5040312"/>
          </a:xfrm>
        </p:spPr>
        <p:txBody>
          <a:bodyPr/>
          <a:lstStyle/>
          <a:p>
            <a:pPr marL="0" indent="0" algn="l" rtl="0" eaLnBrk="1" hangingPunct="1">
              <a:spcBef>
                <a:spcPts val="600"/>
              </a:spcBef>
              <a:spcAft>
                <a:spcPts val="600"/>
              </a:spcAft>
              <a:buFont typeface="Lucida Grande" charset="0"/>
              <a:buNone/>
            </a:pPr>
            <a:r>
              <a:rPr lang="ru-RU" b="0" i="0" u="none" baseline="0">
                <a:cs typeface="Arial" charset="0"/>
              </a:rPr>
              <a:t>В конце этого модуля длительностью полдня, участники должны:</a:t>
            </a:r>
          </a:p>
          <a:p>
            <a:pPr algn="l" rtl="0" eaLnBrk="1" hangingPunct="1">
              <a:spcBef>
                <a:spcPts val="600"/>
              </a:spcBef>
              <a:spcAft>
                <a:spcPts val="600"/>
              </a:spcAft>
            </a:pPr>
            <a:r>
              <a:rPr lang="ru-RU" b="0" i="0" u="none" baseline="0">
                <a:cs typeface="Arial" charset="0"/>
              </a:rPr>
              <a:t>Понять, что характеризует человеческий фактор для безопасности,</a:t>
            </a:r>
            <a:endParaRPr lang="ru-RU" altLang="fr-FR" dirty="0">
              <a:cs typeface="Arial" charset="0"/>
            </a:endParaRPr>
          </a:p>
          <a:p>
            <a:pPr algn="l" rtl="0" eaLnBrk="1" hangingPunct="1">
              <a:spcBef>
                <a:spcPts val="600"/>
              </a:spcBef>
              <a:spcAft>
                <a:spcPts val="600"/>
              </a:spcAft>
            </a:pPr>
            <a:r>
              <a:rPr lang="ru-RU" b="0" i="0" u="none" baseline="0">
                <a:cs typeface="Arial" charset="0"/>
              </a:rPr>
              <a:t>Узнать, что такое понятие слабых сигналов</a:t>
            </a:r>
            <a:endParaRPr lang="ru-RU" altLang="fr-FR" dirty="0">
              <a:ea typeface="Helvetica" charset="0"/>
              <a:cs typeface="Helvetica" charset="0"/>
            </a:endParaRPr>
          </a:p>
          <a:p>
            <a:pPr algn="l" rtl="0" eaLnBrk="1" hangingPunct="1">
              <a:spcBef>
                <a:spcPts val="600"/>
              </a:spcBef>
              <a:spcAft>
                <a:spcPts val="600"/>
              </a:spcAft>
            </a:pPr>
            <a:r>
              <a:rPr lang="ru-RU" b="0" i="0" u="none" baseline="0">
                <a:cs typeface="Arial" charset="0"/>
              </a:rPr>
              <a:t>Понять важность межличностного обмена информацией в области управления рисками (в том числе с учетом культурных различий).</a:t>
            </a:r>
          </a:p>
          <a:p>
            <a:pPr algn="l" rtl="0" eaLnBrk="1" hangingPunct="1">
              <a:spcBef>
                <a:spcPts val="600"/>
              </a:spcBef>
              <a:spcAft>
                <a:spcPts val="600"/>
              </a:spcAft>
            </a:pPr>
            <a:r>
              <a:rPr lang="ru-RU" b="0" i="0" u="none" baseline="0">
                <a:cs typeface="Arial" charset="0"/>
              </a:rPr>
              <a:t>Уметь на практике применять активное слушание.</a:t>
            </a:r>
            <a:endParaRPr lang="ru-RU" altLang="fr-FR" dirty="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63"/>
            <a:ext cx="7772400" cy="1362075"/>
          </a:xfrm>
        </p:spPr>
        <p:txBody>
          <a:bodyPr/>
          <a:lstStyle/>
          <a:p>
            <a:pPr algn="l" rtl="0" eaLnBrk="1" hangingPunct="1">
              <a:defRPr/>
            </a:pPr>
            <a:r>
              <a:rPr lang="ru-RU" b="1" i="0" u="none" baseline="0"/>
              <a:t>Принятие рисков</a:t>
            </a:r>
            <a:endParaRPr lang="ru-RU" dirty="0"/>
          </a:p>
        </p:txBody>
      </p:sp>
      <p:sp>
        <p:nvSpPr>
          <p:cNvPr id="30723" name="Espace réservé du numéro de diapositive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DA7E484C-50C6-EE4D-B5B7-6A904C5CAC03}" type="slidenum">
              <a:rPr>
                <a:solidFill>
                  <a:srgbClr val="898989"/>
                </a:solidFill>
                <a:ea typeface="Helvetica" charset="0"/>
                <a:cs typeface="Helvetica" charset="0"/>
              </a:rPr>
              <a:pPr/>
              <a:t>20</a:t>
            </a:fld>
            <a:endParaRPr lang="ru-RU" altLang="fr-FR">
              <a:solidFill>
                <a:srgbClr val="898989"/>
              </a:solidFill>
              <a:ea typeface="Helvetica" charset="0"/>
              <a:cs typeface="Helvetica" charset="0"/>
            </a:endParaRP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ru-RU" sz="900" b="0" i="0" u="none" baseline="0">
                <a:ea typeface="Helvetica" charset="0"/>
                <a:cs typeface="Helvetica" charset="0"/>
              </a:rPr>
              <a:t>Общий пакет H3SE - TCT 4.1 – Человеческие факторы, слабые сигналы и обмен информацией – V2</a:t>
            </a:r>
            <a:endParaRPr lang="ru-RU" altLang="fr-FR" sz="900" dirty="0" smtClean="0">
              <a:ea typeface="Helvetica" charset="0"/>
              <a:cs typeface="Helvetica" charset="0"/>
            </a:endParaRPr>
          </a:p>
        </p:txBody>
      </p:sp>
    </p:spTree>
    <p:extLst>
      <p:ext uri="{BB962C8B-B14F-4D97-AF65-F5344CB8AC3E}">
        <p14:creationId xmlns:p14="http://schemas.microsoft.com/office/powerpoint/2010/main" val="2021828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p:cNvSpPr>
            <a:spLocks noGrp="1"/>
          </p:cNvSpPr>
          <p:nvPr>
            <p:ph type="title"/>
          </p:nvPr>
        </p:nvSpPr>
        <p:spPr bwMode="auto"/>
        <p:txBody>
          <a:bodyPr wrap="square" numCol="1" anchorCtr="0" compatLnSpc="1">
            <a:prstTxWarp prst="textNoShape">
              <a:avLst/>
            </a:prstTxWarp>
          </a:bodyPr>
          <a:lstStyle/>
          <a:p>
            <a:pPr algn="l" rtl="0" eaLnBrk="1" hangingPunct="1"/>
            <a:r>
              <a:rPr lang="ru-RU" b="1" i="0" u="none" baseline="0"/>
              <a:t>Видео</a:t>
            </a:r>
            <a:r>
              <a:rPr lang="ru-RU" b="1" i="0" u="none" cap="none" baseline="0">
                <a:cs typeface="Arial" charset="0"/>
              </a:rPr>
              <a:t> </a:t>
            </a:r>
            <a:r>
              <a:rPr lang="ru-RU" b="1" i="0" u="none" baseline="0"/>
              <a:t>о железнодорожном переезде</a:t>
            </a:r>
          </a:p>
        </p:txBody>
      </p:sp>
      <p:sp>
        <p:nvSpPr>
          <p:cNvPr id="31748"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64F649A1-DE1F-D64B-A3C7-3E131F646430}" type="slidenum">
              <a:rPr>
                <a:solidFill>
                  <a:srgbClr val="898989"/>
                </a:solidFill>
                <a:ea typeface="Helvetica" charset="0"/>
                <a:cs typeface="Helvetica" charset="0"/>
              </a:rPr>
              <a:pPr/>
              <a:t>21</a:t>
            </a:fld>
            <a:endParaRPr lang="ru-RU" altLang="fr-FR">
              <a:solidFill>
                <a:srgbClr val="898989"/>
              </a:solidFill>
              <a:ea typeface="Helvetica" charset="0"/>
              <a:cs typeface="Helvetica" charset="0"/>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687" y="1412776"/>
            <a:ext cx="5525513" cy="4117190"/>
          </a:xfrm>
          <a:prstGeom prst="rect">
            <a:avLst/>
          </a:prstGeom>
        </p:spPr>
      </p:pic>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ru-RU" b="0" i="0" u="none" baseline="0">
                <a:ea typeface="Helvetica" charset="0"/>
                <a:cs typeface="Helvetica" charset="0"/>
              </a:rPr>
              <a:t>Общий пакет H3SE - TCT 4.1 – Человеческие факторы, слабые сигналы и обмен информацией – V2</a:t>
            </a:r>
            <a:endParaRPr lang="ru-RU"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à coins arrondis 13"/>
          <p:cNvSpPr/>
          <p:nvPr/>
        </p:nvSpPr>
        <p:spPr>
          <a:xfrm>
            <a:off x="539552" y="1376772"/>
            <a:ext cx="1980000" cy="792088"/>
          </a:xfrm>
          <a:prstGeom prst="round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a:p>
        </p:txBody>
      </p:sp>
      <p:sp>
        <p:nvSpPr>
          <p:cNvPr id="2" name="Titre 1"/>
          <p:cNvSpPr>
            <a:spLocks noGrp="1"/>
          </p:cNvSpPr>
          <p:nvPr>
            <p:ph type="title"/>
          </p:nvPr>
        </p:nvSpPr>
        <p:spPr/>
        <p:txBody>
          <a:bodyPr/>
          <a:lstStyle/>
          <a:p>
            <a:pPr algn="l" rtl="0"/>
            <a:r>
              <a:rPr lang="ru-RU" b="1" i="0" u="none" baseline="0"/>
              <a:t>Пример анализа- Пересечь железную дорогу </a:t>
            </a:r>
            <a:r>
              <a:rPr lang="ru-RU"/>
              <a:t/>
            </a:r>
            <a:br>
              <a:rPr lang="ru-RU"/>
            </a:br>
            <a:endParaRPr lang="ru-RU"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22</a:t>
            </a:fld>
            <a:endParaRPr lang="ru-RU" altLang="fr-FR"/>
          </a:p>
        </p:txBody>
      </p:sp>
      <p:sp>
        <p:nvSpPr>
          <p:cNvPr id="10" name="ZoneTexte 9"/>
          <p:cNvSpPr txBox="1"/>
          <p:nvPr/>
        </p:nvSpPr>
        <p:spPr>
          <a:xfrm>
            <a:off x="323528" y="2364187"/>
            <a:ext cx="3132000" cy="2880000"/>
          </a:xfrm>
          <a:prstGeom prst="rect">
            <a:avLst/>
          </a:prstGeom>
          <a:noFill/>
        </p:spPr>
        <p:txBody>
          <a:bodyPr wrap="square" rtlCol="0">
            <a:spAutoFit/>
          </a:bodyPr>
          <a:lstStyle/>
          <a:p>
            <a:pPr marL="285750" indent="-285750" algn="l" rtl="0" eaLnBrk="1" hangingPunct="1">
              <a:spcBef>
                <a:spcPts val="0"/>
              </a:spcBef>
              <a:spcAft>
                <a:spcPts val="0"/>
              </a:spcAft>
              <a:buClr>
                <a:srgbClr val="A90025"/>
              </a:buClr>
              <a:buSzPct val="120000"/>
              <a:buFont typeface="Arial" charset="0"/>
              <a:buChar char="•"/>
            </a:pPr>
            <a:r>
              <a:rPr lang="ru-RU" sz="1600" b="0" i="0" u="none" baseline="0" dirty="0">
                <a:latin typeface="+mn-lt"/>
              </a:rPr>
              <a:t>Вызов / Показуха</a:t>
            </a:r>
            <a:endParaRPr lang="ru-RU" sz="1600" dirty="0">
              <a:latin typeface="+mn-lt"/>
            </a:endParaRPr>
          </a:p>
          <a:p>
            <a:pPr marL="285750" indent="-285750" algn="l" rtl="0" eaLnBrk="1" hangingPunct="1">
              <a:spcBef>
                <a:spcPts val="0"/>
              </a:spcBef>
              <a:spcAft>
                <a:spcPts val="0"/>
              </a:spcAft>
              <a:buClr>
                <a:srgbClr val="A90025"/>
              </a:buClr>
              <a:buSzPct val="120000"/>
              <a:buFont typeface="Arial" charset="0"/>
              <a:buChar char="•"/>
            </a:pPr>
            <a:r>
              <a:rPr lang="ru-RU" sz="1600" b="0" i="0" u="none" baseline="0" dirty="0">
                <a:latin typeface="+mn-lt"/>
              </a:rPr>
              <a:t>Под давлением / Срочность</a:t>
            </a:r>
            <a:endParaRPr lang="ru-RU" sz="1600" dirty="0">
              <a:latin typeface="+mn-lt"/>
            </a:endParaRPr>
          </a:p>
          <a:p>
            <a:pPr marL="285750" indent="-285750" algn="l" rtl="0" eaLnBrk="1" hangingPunct="1">
              <a:spcBef>
                <a:spcPts val="0"/>
              </a:spcBef>
              <a:spcAft>
                <a:spcPts val="0"/>
              </a:spcAft>
              <a:buClr>
                <a:srgbClr val="A90025"/>
              </a:buClr>
              <a:buSzPct val="120000"/>
              <a:buFont typeface="Arial" charset="0"/>
              <a:buChar char="•"/>
            </a:pPr>
            <a:r>
              <a:rPr lang="ru-RU" sz="1600" b="0" i="0" u="none" baseline="0" dirty="0">
                <a:latin typeface="+mn-lt"/>
              </a:rPr>
              <a:t>Уже видел аналогичное</a:t>
            </a:r>
            <a:endParaRPr lang="ru-RU" sz="1600" dirty="0">
              <a:latin typeface="+mn-lt"/>
            </a:endParaRPr>
          </a:p>
          <a:p>
            <a:pPr marL="285750" indent="-285750" algn="l" rtl="0" eaLnBrk="1" hangingPunct="1">
              <a:spcBef>
                <a:spcPts val="0"/>
              </a:spcBef>
              <a:spcAft>
                <a:spcPts val="0"/>
              </a:spcAft>
              <a:buClr>
                <a:srgbClr val="A90025"/>
              </a:buClr>
              <a:buSzPct val="120000"/>
              <a:buFont typeface="Arial" charset="0"/>
              <a:buChar char="•"/>
            </a:pPr>
            <a:r>
              <a:rPr lang="ru-RU" sz="1600" b="0" i="0" u="none" baseline="0" dirty="0">
                <a:latin typeface="+mn-lt"/>
              </a:rPr>
              <a:t>Время дня</a:t>
            </a:r>
          </a:p>
          <a:p>
            <a:pPr marL="285750" indent="-285750" algn="l" rtl="0" eaLnBrk="1" hangingPunct="1">
              <a:spcBef>
                <a:spcPts val="0"/>
              </a:spcBef>
              <a:spcAft>
                <a:spcPts val="0"/>
              </a:spcAft>
              <a:buClr>
                <a:srgbClr val="A90025"/>
              </a:buClr>
              <a:buSzPct val="120000"/>
              <a:buFont typeface="Arial" charset="0"/>
              <a:buChar char="•"/>
            </a:pPr>
            <a:r>
              <a:rPr lang="ru-RU" sz="1600" b="0" i="0" u="none" baseline="0" dirty="0">
                <a:latin typeface="+mn-lt"/>
              </a:rPr>
              <a:t>Опоздание на встречу</a:t>
            </a:r>
          </a:p>
          <a:p>
            <a:pPr marL="285750" indent="-285750" algn="l" rtl="0" eaLnBrk="1" hangingPunct="1">
              <a:spcBef>
                <a:spcPts val="0"/>
              </a:spcBef>
              <a:spcAft>
                <a:spcPts val="0"/>
              </a:spcAft>
              <a:buClr>
                <a:srgbClr val="A90025"/>
              </a:buClr>
              <a:buSzPct val="120000"/>
              <a:buFont typeface="Arial" charset="0"/>
              <a:buChar char="•"/>
            </a:pPr>
            <a:r>
              <a:rPr lang="ru-RU" sz="1600" b="0" i="0" u="none" baseline="0" dirty="0">
                <a:latin typeface="+mn-lt"/>
              </a:rPr>
              <a:t>Неверное представление из-за отсутствия звукового или светового сигнала</a:t>
            </a:r>
            <a:endParaRPr lang="ru-RU" sz="1600" dirty="0">
              <a:latin typeface="+mn-lt"/>
            </a:endParaRPr>
          </a:p>
          <a:p>
            <a:pPr marL="285750" indent="-285750" algn="l" rtl="0" eaLnBrk="1" hangingPunct="1">
              <a:spcBef>
                <a:spcPts val="0"/>
              </a:spcBef>
              <a:spcAft>
                <a:spcPts val="0"/>
              </a:spcAft>
              <a:buClr>
                <a:srgbClr val="A90025"/>
              </a:buClr>
              <a:buSzPct val="120000"/>
              <a:buFont typeface="Arial" charset="0"/>
              <a:buChar char="•"/>
            </a:pPr>
            <a:r>
              <a:rPr lang="ru-RU" sz="1600" b="0" i="0" u="none" baseline="0" dirty="0">
                <a:latin typeface="+mn-lt"/>
              </a:rPr>
              <a:t>Измененное восприятие риска</a:t>
            </a:r>
            <a:endParaRPr lang="ru-RU" sz="1600" dirty="0">
              <a:latin typeface="+mn-lt"/>
            </a:endParaRPr>
          </a:p>
          <a:p>
            <a:pPr marL="285750" indent="-285750" algn="l" rtl="0" eaLnBrk="1" hangingPunct="1">
              <a:spcBef>
                <a:spcPts val="0"/>
              </a:spcBef>
              <a:spcAft>
                <a:spcPts val="0"/>
              </a:spcAft>
              <a:buClr>
                <a:srgbClr val="A90025"/>
              </a:buClr>
              <a:buSzPct val="120000"/>
              <a:buFont typeface="Arial" charset="0"/>
              <a:buChar char="•"/>
            </a:pPr>
            <a:r>
              <a:rPr lang="ru-RU" sz="1600" b="0" i="0" u="none" baseline="0" dirty="0">
                <a:latin typeface="+mn-lt"/>
              </a:rPr>
              <a:t>Нет ожидания последствий</a:t>
            </a:r>
            <a:endParaRPr lang="ru-RU" sz="1600" dirty="0">
              <a:latin typeface="+mn-lt"/>
            </a:endParaRPr>
          </a:p>
        </p:txBody>
      </p:sp>
      <p:sp>
        <p:nvSpPr>
          <p:cNvPr id="11" name="ZoneTexte 10"/>
          <p:cNvSpPr txBox="1"/>
          <p:nvPr/>
        </p:nvSpPr>
        <p:spPr>
          <a:xfrm>
            <a:off x="3563888" y="2482596"/>
            <a:ext cx="2376264" cy="646331"/>
          </a:xfrm>
          <a:prstGeom prst="rect">
            <a:avLst/>
          </a:prstGeom>
          <a:noFill/>
        </p:spPr>
        <p:txBody>
          <a:bodyPr wrap="square" rtlCol="0">
            <a:spAutoFit/>
          </a:bodyPr>
          <a:lstStyle/>
          <a:p>
            <a:pPr algn="l" rtl="0"/>
            <a:r>
              <a:rPr lang="ru-RU" b="1" i="0" u="none" baseline="0" dirty="0">
                <a:solidFill>
                  <a:schemeClr val="accent3">
                    <a:lumMod val="75000"/>
                  </a:schemeClr>
                </a:solidFill>
              </a:rPr>
              <a:t>Пересечь железную дорогу </a:t>
            </a:r>
          </a:p>
        </p:txBody>
      </p:sp>
      <p:sp>
        <p:nvSpPr>
          <p:cNvPr id="12" name="ZoneTexte 11"/>
          <p:cNvSpPr txBox="1"/>
          <p:nvPr/>
        </p:nvSpPr>
        <p:spPr>
          <a:xfrm>
            <a:off x="6181958" y="2427449"/>
            <a:ext cx="2519512" cy="1138773"/>
          </a:xfrm>
          <a:prstGeom prst="rect">
            <a:avLst/>
          </a:prstGeom>
          <a:noFill/>
        </p:spPr>
        <p:txBody>
          <a:bodyPr wrap="square" rtlCol="0">
            <a:spAutoFit/>
          </a:bodyPr>
          <a:lstStyle/>
          <a:p>
            <a:pPr algn="l" rtl="0"/>
            <a:r>
              <a:rPr lang="ru-RU" b="0" i="0" u="none" baseline="0"/>
              <a:t>Отрицательные: </a:t>
            </a:r>
          </a:p>
          <a:p>
            <a:pPr marL="285750" indent="-285750" algn="l" rtl="0" eaLnBrk="1" hangingPunct="1">
              <a:spcBef>
                <a:spcPts val="0"/>
              </a:spcBef>
              <a:spcAft>
                <a:spcPts val="0"/>
              </a:spcAft>
              <a:buClr>
                <a:srgbClr val="A90025"/>
              </a:buClr>
              <a:buSzPct val="120000"/>
              <a:buFont typeface="Arial" charset="0"/>
              <a:buChar char="•"/>
            </a:pPr>
            <a:r>
              <a:rPr lang="ru-RU" sz="1600" b="0" i="0" u="none" baseline="0">
                <a:latin typeface="+mn-lt"/>
              </a:rPr>
              <a:t>Смерть</a:t>
            </a:r>
          </a:p>
          <a:p>
            <a:pPr marL="285750" indent="-285750" algn="l" rtl="0" eaLnBrk="1" hangingPunct="1">
              <a:spcBef>
                <a:spcPts val="0"/>
              </a:spcBef>
              <a:spcAft>
                <a:spcPts val="0"/>
              </a:spcAft>
              <a:buClr>
                <a:srgbClr val="A90025"/>
              </a:buClr>
              <a:buSzPct val="120000"/>
              <a:buFont typeface="Arial" charset="0"/>
              <a:buChar char="•"/>
            </a:pPr>
            <a:r>
              <a:rPr lang="ru-RU" sz="1600" b="0" i="0" u="none" baseline="0">
                <a:latin typeface="+mn-lt"/>
              </a:rPr>
              <a:t>Травма 		</a:t>
            </a:r>
          </a:p>
          <a:p>
            <a:pPr marL="285750" indent="-285750" algn="l" rtl="0" eaLnBrk="1" hangingPunct="1">
              <a:spcBef>
                <a:spcPts val="0"/>
              </a:spcBef>
              <a:spcAft>
                <a:spcPts val="0"/>
              </a:spcAft>
              <a:buClr>
                <a:srgbClr val="A90025"/>
              </a:buClr>
              <a:buSzPct val="120000"/>
              <a:buFont typeface="Arial" charset="0"/>
              <a:buChar char="•"/>
            </a:pPr>
            <a:r>
              <a:rPr lang="ru-RU" sz="1600" b="0" i="0" u="none" baseline="0">
                <a:latin typeface="+mn-lt"/>
              </a:rPr>
              <a:t>Штраф</a:t>
            </a:r>
            <a:r>
              <a:rPr lang="ru-RU" b="0" i="0" u="none" baseline="0"/>
              <a:t>		</a:t>
            </a:r>
            <a:endParaRPr lang="ru-RU" dirty="0"/>
          </a:p>
        </p:txBody>
      </p:sp>
      <p:grpSp>
        <p:nvGrpSpPr>
          <p:cNvPr id="22" name="Grouper 21"/>
          <p:cNvGrpSpPr/>
          <p:nvPr/>
        </p:nvGrpSpPr>
        <p:grpSpPr>
          <a:xfrm>
            <a:off x="4184529" y="3128927"/>
            <a:ext cx="4733429" cy="2917420"/>
            <a:chOff x="4184529" y="3128927"/>
            <a:chExt cx="4733429" cy="2917420"/>
          </a:xfrm>
        </p:grpSpPr>
        <p:sp>
          <p:nvSpPr>
            <p:cNvPr id="8" name="ZoneTexte 7"/>
            <p:cNvSpPr txBox="1"/>
            <p:nvPr/>
          </p:nvSpPr>
          <p:spPr>
            <a:xfrm>
              <a:off x="6181958" y="3706347"/>
              <a:ext cx="2736000" cy="2340000"/>
            </a:xfrm>
            <a:prstGeom prst="rect">
              <a:avLst/>
            </a:prstGeom>
            <a:solidFill>
              <a:schemeClr val="bg1">
                <a:lumMod val="85000"/>
              </a:schemeClr>
            </a:solidFill>
          </p:spPr>
          <p:txBody>
            <a:bodyPr wrap="square" rtlCol="0">
              <a:spAutoFit/>
            </a:bodyPr>
            <a:lstStyle/>
            <a:p>
              <a:pPr algn="l" rtl="0"/>
              <a:r>
                <a:rPr lang="ru-RU" sz="1600" b="0" i="0" u="none" baseline="0" dirty="0">
                  <a:solidFill>
                    <a:schemeClr val="accent3">
                      <a:lumMod val="75000"/>
                    </a:schemeClr>
                  </a:solidFill>
                  <a:sym typeface="Wingdings"/>
                </a:rPr>
                <a:t>Немедленные, определенные и положительные:</a:t>
              </a:r>
            </a:p>
            <a:p>
              <a:pPr marL="285750" indent="-285750" algn="l" rtl="0" eaLnBrk="1" hangingPunct="1">
                <a:spcBef>
                  <a:spcPts val="0"/>
                </a:spcBef>
                <a:spcAft>
                  <a:spcPts val="0"/>
                </a:spcAft>
                <a:buClr>
                  <a:srgbClr val="A90025"/>
                </a:buClr>
                <a:buSzPct val="120000"/>
                <a:buFont typeface="Arial" charset="0"/>
                <a:buChar char="•"/>
              </a:pPr>
              <a:r>
                <a:rPr lang="ru-RU" sz="1600" b="0" i="0" u="none" baseline="0" dirty="0">
                  <a:latin typeface="+mn-lt"/>
                  <a:sym typeface="Wingdings"/>
                </a:rPr>
                <a:t>Экономия времени / встреча вовремя</a:t>
              </a:r>
              <a:endParaRPr lang="ru-RU" sz="1600" dirty="0">
                <a:latin typeface="+mn-lt"/>
                <a:sym typeface="Wingdings"/>
              </a:endParaRPr>
            </a:p>
            <a:p>
              <a:pPr marL="285750" indent="-285750" algn="l" rtl="0" eaLnBrk="1" hangingPunct="1">
                <a:spcBef>
                  <a:spcPts val="0"/>
                </a:spcBef>
                <a:spcAft>
                  <a:spcPts val="0"/>
                </a:spcAft>
                <a:buClr>
                  <a:srgbClr val="A90025"/>
                </a:buClr>
                <a:buSzPct val="120000"/>
                <a:buFont typeface="Arial" charset="0"/>
                <a:buChar char="•"/>
              </a:pPr>
              <a:r>
                <a:rPr lang="ru-RU" sz="1600" b="0" i="0" u="none" baseline="0" dirty="0">
                  <a:latin typeface="+mn-lt"/>
                  <a:sym typeface="Wingdings"/>
                </a:rPr>
                <a:t>Имидж / Одобрение коллег 		</a:t>
              </a:r>
            </a:p>
            <a:p>
              <a:pPr marL="285750" indent="-285750" algn="l" rtl="0" eaLnBrk="1" hangingPunct="1">
                <a:spcBef>
                  <a:spcPts val="0"/>
                </a:spcBef>
                <a:spcAft>
                  <a:spcPts val="0"/>
                </a:spcAft>
                <a:buClr>
                  <a:srgbClr val="A90025"/>
                </a:buClr>
                <a:buSzPct val="120000"/>
                <a:buFont typeface="Arial" charset="0"/>
                <a:buChar char="•"/>
              </a:pPr>
              <a:r>
                <a:rPr lang="ru-RU" sz="1600" b="0" i="0" u="none" baseline="0" dirty="0">
                  <a:latin typeface="+mn-lt"/>
                  <a:sym typeface="Wingdings"/>
                </a:rPr>
                <a:t>Удовлетворение (адреналин) </a:t>
              </a:r>
            </a:p>
          </p:txBody>
        </p:sp>
        <p:sp>
          <p:nvSpPr>
            <p:cNvPr id="13" name="Virage 12"/>
            <p:cNvSpPr/>
            <p:nvPr/>
          </p:nvSpPr>
          <p:spPr>
            <a:xfrm rot="16200000">
              <a:off x="4455468" y="2857988"/>
              <a:ext cx="1362132" cy="1904010"/>
            </a:xfrm>
            <a:prstGeom prst="bentArrow">
              <a:avLst>
                <a:gd name="adj1" fmla="val 25000"/>
                <a:gd name="adj2" fmla="val 27277"/>
                <a:gd name="adj3" fmla="val 25000"/>
                <a:gd name="adj4" fmla="val 43750"/>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a:solidFill>
                  <a:schemeClr val="tx1"/>
                </a:solidFill>
              </a:endParaRPr>
            </a:p>
          </p:txBody>
        </p:sp>
      </p:grpSp>
      <p:sp>
        <p:nvSpPr>
          <p:cNvPr id="3" name="ZoneTexte 2"/>
          <p:cNvSpPr txBox="1"/>
          <p:nvPr/>
        </p:nvSpPr>
        <p:spPr>
          <a:xfrm>
            <a:off x="477416" y="1588150"/>
            <a:ext cx="2050562" cy="338554"/>
          </a:xfrm>
          <a:prstGeom prst="rect">
            <a:avLst/>
          </a:prstGeom>
          <a:noFill/>
        </p:spPr>
        <p:txBody>
          <a:bodyPr wrap="none" rtlCol="0">
            <a:spAutoFit/>
          </a:bodyPr>
          <a:lstStyle/>
          <a:p>
            <a:pPr algn="ctr" rtl="0"/>
            <a:r>
              <a:rPr lang="ru-RU" sz="1600" b="0" i="0" u="none" baseline="0" dirty="0">
                <a:solidFill>
                  <a:schemeClr val="bg1"/>
                </a:solidFill>
              </a:rPr>
              <a:t>Спусковое событие</a:t>
            </a:r>
            <a:endParaRPr lang="ru-RU" sz="1600" dirty="0">
              <a:solidFill>
                <a:schemeClr val="bg1"/>
              </a:solidFill>
            </a:endParaRPr>
          </a:p>
        </p:txBody>
      </p:sp>
      <p:sp>
        <p:nvSpPr>
          <p:cNvPr id="15" name="Rectangle à coins arrondis 14"/>
          <p:cNvSpPr/>
          <p:nvPr/>
        </p:nvSpPr>
        <p:spPr>
          <a:xfrm>
            <a:off x="3563888" y="1376772"/>
            <a:ext cx="1728192" cy="792088"/>
          </a:xfrm>
          <a:prstGeom prst="round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a:p>
        </p:txBody>
      </p:sp>
      <p:sp>
        <p:nvSpPr>
          <p:cNvPr id="16" name="ZoneTexte 15"/>
          <p:cNvSpPr txBox="1"/>
          <p:nvPr/>
        </p:nvSpPr>
        <p:spPr>
          <a:xfrm>
            <a:off x="3563888" y="1585717"/>
            <a:ext cx="1710725" cy="369332"/>
          </a:xfrm>
          <a:prstGeom prst="rect">
            <a:avLst/>
          </a:prstGeom>
          <a:noFill/>
        </p:spPr>
        <p:txBody>
          <a:bodyPr wrap="none" rtlCol="0">
            <a:spAutoFit/>
          </a:bodyPr>
          <a:lstStyle/>
          <a:p>
            <a:pPr algn="ctr" rtl="0"/>
            <a:r>
              <a:rPr lang="ru-RU" b="0" i="0" u="none" baseline="0">
                <a:solidFill>
                  <a:schemeClr val="bg1"/>
                </a:solidFill>
              </a:rPr>
              <a:t>Поведение</a:t>
            </a:r>
            <a:endParaRPr lang="ru-RU" dirty="0">
              <a:solidFill>
                <a:schemeClr val="bg1"/>
              </a:solidFill>
            </a:endParaRPr>
          </a:p>
        </p:txBody>
      </p:sp>
      <p:sp>
        <p:nvSpPr>
          <p:cNvPr id="17" name="Rectangle à coins arrondis 16"/>
          <p:cNvSpPr/>
          <p:nvPr/>
        </p:nvSpPr>
        <p:spPr>
          <a:xfrm>
            <a:off x="6377109" y="1376772"/>
            <a:ext cx="1728192" cy="792088"/>
          </a:xfrm>
          <a:prstGeom prst="round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a:p>
        </p:txBody>
      </p:sp>
      <p:sp>
        <p:nvSpPr>
          <p:cNvPr id="18" name="ZoneTexte 17"/>
          <p:cNvSpPr txBox="1"/>
          <p:nvPr/>
        </p:nvSpPr>
        <p:spPr>
          <a:xfrm>
            <a:off x="6402873" y="1585717"/>
            <a:ext cx="1723549" cy="369332"/>
          </a:xfrm>
          <a:prstGeom prst="rect">
            <a:avLst/>
          </a:prstGeom>
          <a:noFill/>
        </p:spPr>
        <p:txBody>
          <a:bodyPr wrap="none" rtlCol="0">
            <a:spAutoFit/>
          </a:bodyPr>
          <a:lstStyle/>
          <a:p>
            <a:pPr algn="l" rtl="0"/>
            <a:r>
              <a:rPr lang="ru-RU" b="0" i="0" u="none" baseline="0">
                <a:solidFill>
                  <a:schemeClr val="bg1"/>
                </a:solidFill>
              </a:rPr>
              <a:t>Последствия</a:t>
            </a:r>
            <a:endParaRPr lang="ru-RU" dirty="0">
              <a:solidFill>
                <a:schemeClr val="bg1"/>
              </a:solidFill>
            </a:endParaRPr>
          </a:p>
        </p:txBody>
      </p:sp>
      <p:cxnSp>
        <p:nvCxnSpPr>
          <p:cNvPr id="20" name="Connecteur droit avec flèche 19"/>
          <p:cNvCxnSpPr/>
          <p:nvPr/>
        </p:nvCxnSpPr>
        <p:spPr>
          <a:xfrm>
            <a:off x="2503634" y="1770383"/>
            <a:ext cx="1060254" cy="0"/>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cxnSp>
        <p:nvCxnSpPr>
          <p:cNvPr id="21" name="Connecteur droit avec flèche 20"/>
          <p:cNvCxnSpPr/>
          <p:nvPr/>
        </p:nvCxnSpPr>
        <p:spPr>
          <a:xfrm>
            <a:off x="5292080" y="1767050"/>
            <a:ext cx="1060254" cy="0"/>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sp>
        <p:nvSpPr>
          <p:cNvPr id="19"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ru-RU" b="0" i="0" u="none" baseline="0">
                <a:ea typeface="Helvetica" charset="0"/>
                <a:cs typeface="Helvetica" charset="0"/>
              </a:rPr>
              <a:t>Общий пакет H3SE - TCT 4.1 – Человеческие факторы, слабые сигналы и обмен информацией – V2</a:t>
            </a:r>
            <a:endParaRPr lang="ru-RU" altLang="fr-FR" dirty="0" smtClean="0">
              <a:ea typeface="Helvetica" charset="0"/>
              <a:cs typeface="Helvetica" charset="0"/>
            </a:endParaRPr>
          </a:p>
        </p:txBody>
      </p:sp>
    </p:spTree>
    <p:extLst>
      <p:ext uri="{BB962C8B-B14F-4D97-AF65-F5344CB8AC3E}">
        <p14:creationId xmlns:p14="http://schemas.microsoft.com/office/powerpoint/2010/main" val="129156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ru-RU" b="1" i="0" u="none" baseline="0"/>
              <a:t>Компоненты принятия риска </a:t>
            </a:r>
            <a:r>
              <a:rPr lang="ru-RU"/>
              <a:t/>
            </a:r>
            <a:br>
              <a:rPr lang="ru-RU"/>
            </a:br>
            <a:endParaRPr lang="ru-RU" dirty="0"/>
          </a:p>
        </p:txBody>
      </p:sp>
      <p:sp>
        <p:nvSpPr>
          <p:cNvPr id="3" name="Espace réservé du texte 2"/>
          <p:cNvSpPr>
            <a:spLocks noGrp="1"/>
          </p:cNvSpPr>
          <p:nvPr>
            <p:ph type="body" sz="quarter" idx="12"/>
          </p:nvPr>
        </p:nvSpPr>
        <p:spPr>
          <a:xfrm>
            <a:off x="457200" y="1006066"/>
            <a:ext cx="8447819" cy="1876395"/>
          </a:xfrm>
        </p:spPr>
        <p:txBody>
          <a:bodyPr/>
          <a:lstStyle/>
          <a:p>
            <a:pPr marL="0" indent="0" algn="l" rtl="0">
              <a:spcAft>
                <a:spcPts val="1500"/>
              </a:spcAft>
              <a:buNone/>
            </a:pPr>
            <a:r>
              <a:rPr lang="ru-RU" sz="1800" b="0" i="0" u="none" baseline="0" dirty="0"/>
              <a:t>Последствия, которые оказывают наибольшее влияние на наше поведение: </a:t>
            </a:r>
            <a:endParaRPr lang="ru-RU" sz="1800" dirty="0" smtClean="0"/>
          </a:p>
          <a:p>
            <a:pPr lvl="1" algn="l" rtl="0"/>
            <a:r>
              <a:rPr lang="ru-RU" sz="1600" b="0" i="0" u="none" baseline="0" dirty="0"/>
              <a:t>Немедленные (I)</a:t>
            </a:r>
          </a:p>
          <a:p>
            <a:pPr lvl="1" algn="l" rtl="0"/>
            <a:r>
              <a:rPr lang="ru-RU" sz="1600" b="0" i="0" u="none" baseline="0" dirty="0"/>
              <a:t>Определенные (C)	</a:t>
            </a:r>
          </a:p>
          <a:p>
            <a:pPr lvl="1" algn="l" rtl="0"/>
            <a:r>
              <a:rPr lang="ru-RU" sz="1600" b="0" i="0" u="none" baseline="0" dirty="0"/>
              <a:t>Положительные (+) 			</a:t>
            </a:r>
            <a:endParaRPr lang="ru-RU" sz="1600"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23</a:t>
            </a:fld>
            <a:endParaRPr lang="ru-RU" altLang="fr-FR"/>
          </a:p>
        </p:txBody>
      </p:sp>
      <p:sp>
        <p:nvSpPr>
          <p:cNvPr id="7" name="Accolade fermante 6"/>
          <p:cNvSpPr/>
          <p:nvPr/>
        </p:nvSpPr>
        <p:spPr>
          <a:xfrm>
            <a:off x="2915816" y="1533353"/>
            <a:ext cx="360040" cy="1080120"/>
          </a:xfrm>
          <a:prstGeom prst="rightBrace">
            <a:avLst/>
          </a:prstGeom>
          <a:noFill/>
          <a:ln>
            <a:solidFill>
              <a:srgbClr val="BD2B0B"/>
            </a:solidFill>
          </a:ln>
        </p:spPr>
        <p:style>
          <a:lnRef idx="2">
            <a:schemeClr val="accent1"/>
          </a:lnRef>
          <a:fillRef idx="0">
            <a:schemeClr val="accent1"/>
          </a:fillRef>
          <a:effectRef idx="1">
            <a:schemeClr val="accent1"/>
          </a:effectRef>
          <a:fontRef idx="minor">
            <a:schemeClr val="tx1"/>
          </a:fontRef>
        </p:style>
        <p:txBody>
          <a:bodyPr rtlCol="0" anchor="ctr"/>
          <a:lstStyle/>
          <a:p>
            <a:pPr algn="ctr" rtl="0"/>
            <a:endParaRPr lang="ru-RU"/>
          </a:p>
        </p:txBody>
      </p:sp>
      <p:sp>
        <p:nvSpPr>
          <p:cNvPr id="8" name="ZoneTexte 7"/>
          <p:cNvSpPr txBox="1"/>
          <p:nvPr/>
        </p:nvSpPr>
        <p:spPr>
          <a:xfrm>
            <a:off x="3419872" y="1484784"/>
            <a:ext cx="5220000" cy="1080000"/>
          </a:xfrm>
          <a:prstGeom prst="rect">
            <a:avLst/>
          </a:prstGeom>
          <a:solidFill>
            <a:schemeClr val="bg1">
              <a:lumMod val="85000"/>
            </a:schemeClr>
          </a:solidFill>
        </p:spPr>
        <p:txBody>
          <a:bodyPr wrap="square" rtlCol="0">
            <a:spAutoFit/>
          </a:bodyPr>
          <a:lstStyle/>
          <a:p>
            <a:pPr algn="l" rtl="0"/>
            <a:r>
              <a:rPr lang="ru-RU" sz="1600" b="0" i="0" u="none" baseline="0" dirty="0">
                <a:solidFill>
                  <a:schemeClr val="accent3">
                    <a:lumMod val="75000"/>
                  </a:schemeClr>
                </a:solidFill>
              </a:rPr>
              <a:t>Мы стремимся к последствиям Немедленным / Определенным / Положительным (</a:t>
            </a:r>
            <a:r>
              <a:rPr lang="ru-RU" sz="1600" b="1" i="0" u="none" baseline="0" dirty="0">
                <a:solidFill>
                  <a:schemeClr val="accent3">
                    <a:lumMod val="75000"/>
                  </a:schemeClr>
                </a:solidFill>
              </a:rPr>
              <a:t>IC+</a:t>
            </a:r>
            <a:r>
              <a:rPr lang="ru-RU" sz="1600" b="0" i="0" u="none" baseline="0" dirty="0">
                <a:solidFill>
                  <a:schemeClr val="accent3">
                    <a:lumMod val="75000"/>
                  </a:schemeClr>
                </a:solidFill>
              </a:rPr>
              <a:t>)</a:t>
            </a:r>
          </a:p>
          <a:p>
            <a:pPr marL="285750" indent="-285750" algn="l" rtl="0">
              <a:buFont typeface="Wingdings" charset="2"/>
              <a:buChar char="à"/>
            </a:pPr>
            <a:r>
              <a:rPr lang="ru-RU" sz="1600" b="0" i="0" u="none" baseline="0" dirty="0">
                <a:solidFill>
                  <a:schemeClr val="accent3">
                    <a:lumMod val="75000"/>
                  </a:schemeClr>
                </a:solidFill>
                <a:sym typeface="Wingdings"/>
              </a:rPr>
              <a:t>Мы меняем свое поведение в зависимости от последствий.</a:t>
            </a:r>
          </a:p>
        </p:txBody>
      </p:sp>
      <p:sp>
        <p:nvSpPr>
          <p:cNvPr id="9" name="Rectangle 8"/>
          <p:cNvSpPr/>
          <p:nvPr/>
        </p:nvSpPr>
        <p:spPr>
          <a:xfrm>
            <a:off x="251520" y="2882461"/>
            <a:ext cx="8640000" cy="646331"/>
          </a:xfrm>
          <a:prstGeom prst="rect">
            <a:avLst/>
          </a:prstGeom>
        </p:spPr>
        <p:txBody>
          <a:bodyPr wrap="square">
            <a:spAutoFit/>
          </a:bodyPr>
          <a:lstStyle/>
          <a:p>
            <a:pPr marL="0" indent="0" algn="ctr" rtl="0">
              <a:buNone/>
            </a:pPr>
            <a:r>
              <a:rPr lang="ru-RU" b="1" i="0" u="none" baseline="0" dirty="0">
                <a:solidFill>
                  <a:schemeClr val="accent3">
                    <a:lumMod val="75000"/>
                  </a:schemeClr>
                </a:solidFill>
              </a:rPr>
              <a:t>Принцип: последствия (немедленные, определенные и положительные) влияют на поведение сильнее, чем спусковые события. </a:t>
            </a:r>
            <a:endParaRPr lang="ru-RU" b="1" dirty="0">
              <a:solidFill>
                <a:schemeClr val="accent3">
                  <a:lumMod val="75000"/>
                </a:schemeClr>
              </a:solidFill>
            </a:endParaRPr>
          </a:p>
        </p:txBody>
      </p:sp>
      <p:sp>
        <p:nvSpPr>
          <p:cNvPr id="6" name="ZoneTexte 5"/>
          <p:cNvSpPr txBox="1"/>
          <p:nvPr/>
        </p:nvSpPr>
        <p:spPr>
          <a:xfrm>
            <a:off x="611560" y="3573016"/>
            <a:ext cx="8064128" cy="2123658"/>
          </a:xfrm>
          <a:prstGeom prst="rect">
            <a:avLst/>
          </a:prstGeom>
          <a:noFill/>
        </p:spPr>
        <p:txBody>
          <a:bodyPr wrap="square" rtlCol="0">
            <a:spAutoFit/>
          </a:bodyPr>
          <a:lstStyle/>
          <a:p>
            <a:pPr algn="l" rtl="0"/>
            <a:r>
              <a:rPr lang="ru-RU" b="0" i="0" u="none" baseline="0"/>
              <a:t>Но это не единственный элемент, который может привести нас к риску, сюда должны быть добавлены: </a:t>
            </a:r>
          </a:p>
          <a:p>
            <a:pPr marL="285750" indent="-285750" algn="l" rtl="0" eaLnBrk="1" hangingPunct="1">
              <a:spcBef>
                <a:spcPts val="0"/>
              </a:spcBef>
              <a:spcAft>
                <a:spcPts val="0"/>
              </a:spcAft>
              <a:buClr>
                <a:srgbClr val="A90025"/>
              </a:buClr>
              <a:buSzPct val="120000"/>
              <a:buFont typeface="Arial" charset="0"/>
              <a:buChar char="•"/>
            </a:pPr>
            <a:r>
              <a:rPr lang="ru-RU" sz="1600" b="0" i="0" u="none" baseline="0">
                <a:latin typeface="+mn-lt"/>
              </a:rPr>
              <a:t>Социальное давление</a:t>
            </a:r>
          </a:p>
          <a:p>
            <a:pPr marL="285750" indent="-285750" algn="l" rtl="0" eaLnBrk="1" hangingPunct="1">
              <a:spcBef>
                <a:spcPts val="0"/>
              </a:spcBef>
              <a:spcAft>
                <a:spcPts val="0"/>
              </a:spcAft>
              <a:buClr>
                <a:srgbClr val="A90025"/>
              </a:buClr>
              <a:buSzPct val="120000"/>
              <a:buFont typeface="Arial" charset="0"/>
              <a:buChar char="•"/>
            </a:pPr>
            <a:r>
              <a:rPr lang="ru-RU" sz="1600" b="0" i="0" u="none" baseline="0">
                <a:latin typeface="+mn-lt"/>
              </a:rPr>
              <a:t>Культура</a:t>
            </a:r>
          </a:p>
          <a:p>
            <a:pPr marL="285750" indent="-285750" algn="l" rtl="0" eaLnBrk="1" hangingPunct="1">
              <a:spcBef>
                <a:spcPts val="0"/>
              </a:spcBef>
              <a:spcAft>
                <a:spcPts val="0"/>
              </a:spcAft>
              <a:buClr>
                <a:srgbClr val="A90025"/>
              </a:buClr>
              <a:buSzPct val="120000"/>
              <a:buFont typeface="Arial" charset="0"/>
              <a:buChar char="•"/>
            </a:pPr>
            <a:r>
              <a:rPr lang="ru-RU" sz="1600" b="0" i="0" u="none" baseline="0">
                <a:latin typeface="+mn-lt"/>
              </a:rPr>
              <a:t>Роль в семье</a:t>
            </a:r>
          </a:p>
          <a:p>
            <a:pPr marL="285750" indent="-285750" algn="l" rtl="0" eaLnBrk="1" hangingPunct="1">
              <a:spcBef>
                <a:spcPts val="0"/>
              </a:spcBef>
              <a:spcAft>
                <a:spcPts val="0"/>
              </a:spcAft>
              <a:buClr>
                <a:srgbClr val="A90025"/>
              </a:buClr>
              <a:buSzPct val="120000"/>
              <a:buFont typeface="Arial" charset="0"/>
              <a:buChar char="•"/>
            </a:pPr>
            <a:r>
              <a:rPr lang="ru-RU" sz="1600" b="0" i="0" u="none" baseline="0">
                <a:latin typeface="+mn-lt"/>
              </a:rPr>
              <a:t>Роль в организации</a:t>
            </a:r>
            <a:endParaRPr lang="ru-RU" sz="1600" dirty="0">
              <a:latin typeface="+mn-lt"/>
            </a:endParaRPr>
          </a:p>
          <a:p>
            <a:pPr marL="285750" indent="-285750" algn="l" rtl="0" eaLnBrk="1" hangingPunct="1">
              <a:spcBef>
                <a:spcPts val="0"/>
              </a:spcBef>
              <a:spcAft>
                <a:spcPts val="0"/>
              </a:spcAft>
              <a:buClr>
                <a:srgbClr val="A90025"/>
              </a:buClr>
              <a:buSzPct val="120000"/>
              <a:buFont typeface="Arial" charset="0"/>
              <a:buChar char="•"/>
            </a:pPr>
            <a:r>
              <a:rPr lang="ru-RU" sz="1600" b="0" i="0" u="none" baseline="0">
                <a:latin typeface="+mn-lt"/>
              </a:rPr>
              <a:t>Образование</a:t>
            </a:r>
          </a:p>
          <a:p>
            <a:pPr marL="285750" indent="-285750" algn="l" rtl="0" eaLnBrk="1" hangingPunct="1">
              <a:spcBef>
                <a:spcPts val="0"/>
              </a:spcBef>
              <a:spcAft>
                <a:spcPts val="0"/>
              </a:spcAft>
              <a:buClr>
                <a:srgbClr val="A90025"/>
              </a:buClr>
              <a:buSzPct val="120000"/>
              <a:buFont typeface="Arial" charset="0"/>
              <a:buChar char="•"/>
            </a:pPr>
            <a:r>
              <a:rPr lang="ru-RU" sz="1600" b="0" i="0" u="none" baseline="0">
                <a:latin typeface="+mn-lt"/>
              </a:rPr>
              <a:t>…</a:t>
            </a:r>
            <a:endParaRPr lang="ru-RU" sz="1600" dirty="0" smtClean="0">
              <a:latin typeface="+mn-lt"/>
            </a:endParaRPr>
          </a:p>
        </p:txBody>
      </p:sp>
      <p:sp>
        <p:nvSpPr>
          <p:cNvPr id="10" name="ZoneTexte 9"/>
          <p:cNvSpPr txBox="1"/>
          <p:nvPr/>
        </p:nvSpPr>
        <p:spPr>
          <a:xfrm>
            <a:off x="920490" y="5607814"/>
            <a:ext cx="7291908" cy="646331"/>
          </a:xfrm>
          <a:prstGeom prst="rect">
            <a:avLst/>
          </a:prstGeom>
          <a:noFill/>
        </p:spPr>
        <p:txBody>
          <a:bodyPr wrap="square" rtlCol="0">
            <a:spAutoFit/>
          </a:bodyPr>
          <a:lstStyle/>
          <a:p>
            <a:pPr algn="ctr" rtl="0"/>
            <a:r>
              <a:rPr lang="ru-RU" b="1" i="0" u="none" baseline="0">
                <a:solidFill>
                  <a:srgbClr val="BD2B0B"/>
                </a:solidFill>
              </a:rPr>
              <a:t>Принятие риска может быть привлекательным, поскольку это является формой социального признания.</a:t>
            </a:r>
            <a:endParaRPr lang="ru-RU" b="1" dirty="0">
              <a:solidFill>
                <a:srgbClr val="BD2B0B"/>
              </a:solidFill>
            </a:endParaRPr>
          </a:p>
        </p:txBody>
      </p:sp>
      <p:sp>
        <p:nvSpPr>
          <p:cNvPr id="11"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ru-RU" b="0" i="0" u="none" baseline="0">
                <a:ea typeface="Helvetica" charset="0"/>
                <a:cs typeface="Helvetica" charset="0"/>
              </a:rPr>
              <a:t>Общий пакет H3SE - TCT 4.1 – Человеческие факторы, слабые сигналы и обмен информацией – V2</a:t>
            </a:r>
            <a:endParaRPr lang="ru-RU" altLang="fr-FR" dirty="0" smtClean="0">
              <a:ea typeface="Helvetica" charset="0"/>
              <a:cs typeface="Helvetica" charset="0"/>
            </a:endParaRPr>
          </a:p>
        </p:txBody>
      </p:sp>
    </p:spTree>
    <p:extLst>
      <p:ext uri="{BB962C8B-B14F-4D97-AF65-F5344CB8AC3E}">
        <p14:creationId xmlns:p14="http://schemas.microsoft.com/office/powerpoint/2010/main" val="1424840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ru-RU" b="1" i="0" u="none" baseline="0"/>
              <a:t>Ваша очередь (1/3) </a:t>
            </a:r>
            <a:endParaRPr lang="ru-RU"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24</a:t>
            </a:fld>
            <a:endParaRPr lang="ru-RU" altLang="fr-FR"/>
          </a:p>
        </p:txBody>
      </p:sp>
      <p:pic>
        <p:nvPicPr>
          <p:cNvPr id="6" name="Image 5" descr="../../../../../../Downloads/35-image-04.jpg"/>
          <p:cNvPicPr/>
          <p:nvPr/>
        </p:nvPicPr>
        <p:blipFill>
          <a:blip r:embed="rId2">
            <a:extLst>
              <a:ext uri="{28A0092B-C50C-407E-A947-70E740481C1C}">
                <a14:useLocalDpi xmlns:a14="http://schemas.microsoft.com/office/drawing/2010/main" val="0"/>
              </a:ext>
            </a:extLst>
          </a:blip>
          <a:srcRect/>
          <a:stretch>
            <a:fillRect/>
          </a:stretch>
        </p:blipFill>
        <p:spPr bwMode="auto">
          <a:xfrm>
            <a:off x="2613807" y="1124744"/>
            <a:ext cx="3905274" cy="4708935"/>
          </a:xfrm>
          <a:prstGeom prst="rect">
            <a:avLst/>
          </a:prstGeom>
          <a:noFill/>
          <a:ln>
            <a:noFill/>
          </a:ln>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ru-RU" b="0" i="0" u="none" baseline="0">
                <a:ea typeface="Helvetica" charset="0"/>
                <a:cs typeface="Helvetica" charset="0"/>
              </a:rPr>
              <a:t>Общий пакет H3SE - TCT 4.1 – Человеческие факторы, слабые сигналы и обмен информацией – V2</a:t>
            </a:r>
            <a:endParaRPr lang="ru-RU" altLang="fr-FR" dirty="0" smtClean="0">
              <a:ea typeface="Helvetica" charset="0"/>
              <a:cs typeface="Helvetica" charset="0"/>
            </a:endParaRPr>
          </a:p>
        </p:txBody>
      </p:sp>
    </p:spTree>
    <p:extLst>
      <p:ext uri="{BB962C8B-B14F-4D97-AF65-F5344CB8AC3E}">
        <p14:creationId xmlns:p14="http://schemas.microsoft.com/office/powerpoint/2010/main" val="18492118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ru-RU" b="1" i="0" u="none" baseline="0"/>
              <a:t>Ваша очередь (2/3) </a:t>
            </a:r>
            <a:endParaRPr lang="ru-RU"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25</a:t>
            </a:fld>
            <a:endParaRPr lang="ru-RU" altLang="fr-FR"/>
          </a:p>
        </p:txBody>
      </p:sp>
      <p:pic>
        <p:nvPicPr>
          <p:cNvPr id="7" name="Image 6" descr="../../../../../../Downloads/echelle-51.jpg"/>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052736"/>
            <a:ext cx="6480720" cy="4915805"/>
          </a:xfrm>
          <a:prstGeom prst="rect">
            <a:avLst/>
          </a:prstGeom>
          <a:noFill/>
          <a:ln>
            <a:noFill/>
          </a:ln>
        </p:spPr>
      </p:pic>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ru-RU" b="0" i="0" u="none" baseline="0">
                <a:ea typeface="Helvetica" charset="0"/>
                <a:cs typeface="Helvetica" charset="0"/>
              </a:rPr>
              <a:t>Общий пакет H3SE - TCT 4.1 – Человеческие факторы, слабые сигналы и обмен информацией – V2</a:t>
            </a:r>
            <a:endParaRPr lang="ru-RU" altLang="fr-FR" dirty="0" smtClean="0">
              <a:ea typeface="Helvetica" charset="0"/>
              <a:cs typeface="Helvetica" charset="0"/>
            </a:endParaRPr>
          </a:p>
        </p:txBody>
      </p:sp>
    </p:spTree>
    <p:extLst>
      <p:ext uri="{BB962C8B-B14F-4D97-AF65-F5344CB8AC3E}">
        <p14:creationId xmlns:p14="http://schemas.microsoft.com/office/powerpoint/2010/main" val="1472769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ru-RU" b="1" i="0" u="none" baseline="0"/>
              <a:t>Ваша очередь (3/3) </a:t>
            </a:r>
            <a:endParaRPr lang="ru-RU"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26</a:t>
            </a:fld>
            <a:endParaRPr lang="ru-RU" altLang="fr-FR"/>
          </a:p>
        </p:txBody>
      </p:sp>
      <p:pic>
        <p:nvPicPr>
          <p:cNvPr id="6" name="Image 5" descr="../../../../../../Downloads/Screen-Shot-2013-10-02-at-7.28.59-PM.png"/>
          <p:cNvPicPr/>
          <p:nvPr/>
        </p:nvPicPr>
        <p:blipFill rotWithShape="1">
          <a:blip r:embed="rId2">
            <a:extLst>
              <a:ext uri="{28A0092B-C50C-407E-A947-70E740481C1C}">
                <a14:useLocalDpi xmlns:a14="http://schemas.microsoft.com/office/drawing/2010/main" val="0"/>
              </a:ext>
            </a:extLst>
          </a:blip>
          <a:srcRect t="4951" b="5933"/>
          <a:stretch/>
        </p:blipFill>
        <p:spPr bwMode="auto">
          <a:xfrm>
            <a:off x="1043608" y="1484784"/>
            <a:ext cx="6984775" cy="3888432"/>
          </a:xfrm>
          <a:prstGeom prst="rect">
            <a:avLst/>
          </a:prstGeom>
          <a:noFill/>
          <a:ln>
            <a:noFill/>
          </a:ln>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ru-RU" b="0" i="0" u="none" baseline="0">
                <a:ea typeface="Helvetica" charset="0"/>
                <a:cs typeface="Helvetica" charset="0"/>
              </a:rPr>
              <a:t>Общий пакет H3SE - TCT 4.1 – Человеческие факторы, слабые сигналы и обмен информацией – V2</a:t>
            </a:r>
            <a:endParaRPr lang="ru-RU" altLang="fr-FR" dirty="0" smtClean="0">
              <a:ea typeface="Helvetica" charset="0"/>
              <a:cs typeface="Helvetica" charset="0"/>
            </a:endParaRPr>
          </a:p>
        </p:txBody>
      </p:sp>
    </p:spTree>
    <p:extLst>
      <p:ext uri="{BB962C8B-B14F-4D97-AF65-F5344CB8AC3E}">
        <p14:creationId xmlns:p14="http://schemas.microsoft.com/office/powerpoint/2010/main" val="1427093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ru-RU" b="1" i="0" u="none" baseline="0"/>
              <a:t>А для вас?</a:t>
            </a:r>
            <a:endParaRPr lang="ru-RU" dirty="0"/>
          </a:p>
        </p:txBody>
      </p:sp>
      <p:sp>
        <p:nvSpPr>
          <p:cNvPr id="3" name="Espace réservé du texte 2"/>
          <p:cNvSpPr>
            <a:spLocks noGrp="1"/>
          </p:cNvSpPr>
          <p:nvPr>
            <p:ph type="body" sz="quarter" idx="12"/>
          </p:nvPr>
        </p:nvSpPr>
        <p:spPr/>
        <p:txBody>
          <a:bodyPr/>
          <a:lstStyle/>
          <a:p>
            <a:pPr algn="just" rtl="0"/>
            <a:r>
              <a:rPr lang="ru-RU" b="0" i="0" u="none" baseline="0"/>
              <a:t>Вы когда-нибудь были в ситуации, когда пожалели, что рискнули?</a:t>
            </a:r>
          </a:p>
          <a:p>
            <a:pPr marL="0" indent="0" algn="just" rtl="0">
              <a:buNone/>
            </a:pPr>
            <a:r>
              <a:rPr lang="ru-RU" b="0" i="0" u="none" baseline="0"/>
              <a:t> </a:t>
            </a:r>
          </a:p>
          <a:p>
            <a:pPr algn="just" rtl="0"/>
            <a:r>
              <a:rPr lang="ru-RU" b="0" i="0" u="none" baseline="0"/>
              <a:t>Что, по вашему мнению, было источником принятия этого риска?</a:t>
            </a:r>
          </a:p>
          <a:p>
            <a:pPr marL="0" indent="0" algn="just" rtl="0">
              <a:buNone/>
            </a:pPr>
            <a:r>
              <a:rPr lang="ru-RU" b="0" i="0" u="none" baseline="0"/>
              <a:t> </a:t>
            </a:r>
          </a:p>
          <a:p>
            <a:pPr algn="just" rtl="0"/>
            <a:r>
              <a:rPr lang="ru-RU" b="0" i="0" u="none" baseline="0"/>
              <a:t>Что вы извлекли из этого конкретно, чтобы в будущем не повторить после того, что вы видели в этом модуле?</a:t>
            </a:r>
            <a:r>
              <a:rPr lang="ru-RU" b="0" i="0" u="none" baseline="0">
                <a:effectLst/>
              </a:rPr>
              <a:t> </a:t>
            </a:r>
            <a:endParaRPr lang="ru-RU"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27</a:t>
            </a:fld>
            <a:endParaRPr lang="ru-RU"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ru-RU" b="0" i="0" u="none" baseline="0">
                <a:ea typeface="Helvetica" charset="0"/>
                <a:cs typeface="Helvetica" charset="0"/>
              </a:rPr>
              <a:t>Общий пакет H3SE - TCT 4.1 – Человеческие факторы, слабые сигналы и обмен информацией – V2</a:t>
            </a:r>
            <a:endParaRPr lang="ru-RU" altLang="fr-FR" dirty="0" smtClean="0">
              <a:ea typeface="Helvetica" charset="0"/>
              <a:cs typeface="Helvetica" charset="0"/>
            </a:endParaRPr>
          </a:p>
        </p:txBody>
      </p:sp>
    </p:spTree>
    <p:extLst>
      <p:ext uri="{BB962C8B-B14F-4D97-AF65-F5344CB8AC3E}">
        <p14:creationId xmlns:p14="http://schemas.microsoft.com/office/powerpoint/2010/main" val="17480155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ru-RU" b="1" i="0" u="none" baseline="0"/>
              <a:t>Существенная роль обмена информацией</a:t>
            </a:r>
            <a:endParaRPr lang="ru-RU" dirty="0"/>
          </a:p>
        </p:txBody>
      </p:sp>
      <p:sp>
        <p:nvSpPr>
          <p:cNvPr id="4" name="Espace réservé du numéro de diapositive 3"/>
          <p:cNvSpPr>
            <a:spLocks noGrp="1"/>
          </p:cNvSpPr>
          <p:nvPr>
            <p:ph type="sldNum" sz="quarter" idx="11"/>
          </p:nvPr>
        </p:nvSpPr>
        <p:spPr/>
        <p:txBody>
          <a:bodyPr/>
          <a:lstStyle/>
          <a:p>
            <a:pPr algn="r" rtl="0"/>
            <a:fld id="{A2790189-416C-E549-83DE-8B3BF5286D36}" type="slidenum">
              <a:rPr/>
              <a:pPr/>
              <a:t>28</a:t>
            </a:fld>
            <a:endParaRPr lang="ru-RU" altLang="fr-F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ru-RU" sz="900" b="0" i="0" u="none" baseline="0">
                <a:ea typeface="Helvetica" charset="0"/>
                <a:cs typeface="Helvetica" charset="0"/>
              </a:rPr>
              <a:t>Общий пакет H3SE - TCT 4.1 – Человеческие факторы, слабые сигналы и обмен информацией – V2</a:t>
            </a:r>
            <a:endParaRPr lang="ru-RU" altLang="fr-FR" sz="900" dirty="0" smtClean="0">
              <a:ea typeface="Helvetica" charset="0"/>
              <a:cs typeface="Helvetica" charset="0"/>
            </a:endParaRPr>
          </a:p>
        </p:txBody>
      </p:sp>
    </p:spTree>
    <p:extLst>
      <p:ext uri="{BB962C8B-B14F-4D97-AF65-F5344CB8AC3E}">
        <p14:creationId xmlns:p14="http://schemas.microsoft.com/office/powerpoint/2010/main" val="1853355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ru-RU" b="1" i="0" u="none" baseline="0"/>
              <a:t>В последние минуты полета AF447 (Рио-Париж)</a:t>
            </a:r>
            <a:endParaRPr lang="ru-RU"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29</a:t>
            </a:fld>
            <a:endParaRPr lang="ru-RU" altLang="fr-FR"/>
          </a:p>
        </p:txBody>
      </p:sp>
      <p:pic>
        <p:nvPicPr>
          <p:cNvPr id="6" name="Image 5" descr="../../../../../../Desktop/Capture%20d’écran%202016-07-18%20à%2015.28.0"/>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3648" y="1484375"/>
            <a:ext cx="6264696" cy="3845053"/>
          </a:xfrm>
          <a:prstGeom prst="rect">
            <a:avLst/>
          </a:prstGeom>
          <a:noFill/>
          <a:ln>
            <a:noFill/>
          </a:ln>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ru-RU" b="0" i="0" u="none" baseline="0">
                <a:ea typeface="Helvetica" charset="0"/>
                <a:cs typeface="Helvetica" charset="0"/>
              </a:rPr>
              <a:t>Общий пакет H3SE - TCT 4.1 – Человеческие факторы, слабые сигналы и обмен информацией – V2</a:t>
            </a:r>
            <a:endParaRPr lang="ru-RU" altLang="fr-FR" dirty="0" smtClean="0">
              <a:ea typeface="Helvetica" charset="0"/>
              <a:cs typeface="Helvetica" charset="0"/>
            </a:endParaRPr>
          </a:p>
        </p:txBody>
      </p:sp>
    </p:spTree>
    <p:extLst>
      <p:ext uri="{BB962C8B-B14F-4D97-AF65-F5344CB8AC3E}">
        <p14:creationId xmlns:p14="http://schemas.microsoft.com/office/powerpoint/2010/main" val="654371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a:spLocks noGrp="1"/>
          </p:cNvSpPr>
          <p:nvPr>
            <p:ph type="title"/>
          </p:nvPr>
        </p:nvSpPr>
        <p:spPr bwMode="auto">
          <a:xfrm>
            <a:off x="722313" y="2493963"/>
            <a:ext cx="7772400" cy="1362075"/>
          </a:xfrm>
        </p:spPr>
        <p:txBody>
          <a:bodyPr wrap="square" numCol="1" anchorCtr="0" compatLnSpc="1">
            <a:prstTxWarp prst="textNoShape">
              <a:avLst/>
            </a:prstTxWarp>
          </a:bodyPr>
          <a:lstStyle/>
          <a:p>
            <a:pPr algn="l" rtl="0" eaLnBrk="1" hangingPunct="1"/>
            <a:r>
              <a:rPr lang="ru-RU" b="1" i="0" u="none" baseline="0"/>
              <a:t>Человеческий фактор для безопасности</a:t>
            </a:r>
          </a:p>
        </p:txBody>
      </p:sp>
      <p:sp>
        <p:nvSpPr>
          <p:cNvPr id="17411" name="Espace réservé du numéro de diapositive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58B3048B-9A14-4745-9061-D319CAF30014}" type="slidenum">
              <a:rPr>
                <a:solidFill>
                  <a:srgbClr val="898989"/>
                </a:solidFill>
                <a:ea typeface="Helvetica" charset="0"/>
                <a:cs typeface="Helvetica" charset="0"/>
              </a:rPr>
              <a:pPr/>
              <a:t>3</a:t>
            </a:fld>
            <a:endParaRPr lang="ru-RU" altLang="fr-FR">
              <a:solidFill>
                <a:srgbClr val="898989"/>
              </a:solidFill>
              <a:ea typeface="Helvetica" charset="0"/>
              <a:cs typeface="Helvetica" charset="0"/>
            </a:endParaRP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ru-RU" sz="900" b="0" i="0" u="none" baseline="0">
                <a:ea typeface="Helvetica" charset="0"/>
                <a:cs typeface="Helvetica" charset="0"/>
              </a:rPr>
              <a:t>Общий пакет H3SE - TCT 4.1 – Человеческие факторы, слабые сигналы и обмен информацией – V2</a:t>
            </a:r>
            <a:endParaRPr lang="ru-RU" altLang="fr-FR" sz="900"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ru-RU" b="1" i="0" u="none" baseline="0"/>
              <a:t>Механическая модель обмена информацией</a:t>
            </a:r>
            <a:endParaRPr lang="ru-RU"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30</a:t>
            </a:fld>
            <a:endParaRPr lang="ru-RU" altLang="fr-FR"/>
          </a:p>
        </p:txBody>
      </p:sp>
      <p:grpSp>
        <p:nvGrpSpPr>
          <p:cNvPr id="10" name="Grouper 9"/>
          <p:cNvGrpSpPr/>
          <p:nvPr/>
        </p:nvGrpSpPr>
        <p:grpSpPr>
          <a:xfrm>
            <a:off x="1259632" y="1628800"/>
            <a:ext cx="6768752" cy="4032448"/>
            <a:chOff x="1259632" y="1628800"/>
            <a:chExt cx="6768752" cy="4032448"/>
          </a:xfrm>
        </p:grpSpPr>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9903" t="8860" r="7058" b="8442"/>
            <a:stretch/>
          </p:blipFill>
          <p:spPr>
            <a:xfrm>
              <a:off x="1259632" y="1628800"/>
              <a:ext cx="6768752" cy="4032448"/>
            </a:xfrm>
            <a:prstGeom prst="rect">
              <a:avLst/>
            </a:prstGeom>
          </p:spPr>
        </p:pic>
        <p:sp>
          <p:nvSpPr>
            <p:cNvPr id="3" name="Rectangle 2"/>
            <p:cNvSpPr/>
            <p:nvPr/>
          </p:nvSpPr>
          <p:spPr>
            <a:xfrm>
              <a:off x="1907704" y="2924944"/>
              <a:ext cx="1800200" cy="1008112"/>
            </a:xfrm>
            <a:prstGeom prst="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a:p>
          </p:txBody>
        </p:sp>
        <p:sp>
          <p:nvSpPr>
            <p:cNvPr id="7" name="ZoneTexte 6"/>
            <p:cNvSpPr txBox="1"/>
            <p:nvPr/>
          </p:nvSpPr>
          <p:spPr>
            <a:xfrm>
              <a:off x="1907704" y="3244334"/>
              <a:ext cx="1800199" cy="369332"/>
            </a:xfrm>
            <a:prstGeom prst="rect">
              <a:avLst/>
            </a:prstGeom>
            <a:noFill/>
          </p:spPr>
          <p:txBody>
            <a:bodyPr wrap="square" rtlCol="0">
              <a:spAutoFit/>
            </a:bodyPr>
            <a:lstStyle/>
            <a:p>
              <a:pPr algn="ctr" rtl="0"/>
              <a:r>
                <a:rPr lang="ru-RU" b="0" i="0" u="none" baseline="0">
                  <a:solidFill>
                    <a:schemeClr val="bg1"/>
                  </a:solidFill>
                </a:rPr>
                <a:t>Передатчик</a:t>
              </a:r>
              <a:endParaRPr lang="ru-RU">
                <a:solidFill>
                  <a:schemeClr val="bg1"/>
                </a:solidFill>
              </a:endParaRPr>
            </a:p>
          </p:txBody>
        </p:sp>
        <p:sp>
          <p:nvSpPr>
            <p:cNvPr id="8" name="Rectangle 7"/>
            <p:cNvSpPr/>
            <p:nvPr/>
          </p:nvSpPr>
          <p:spPr>
            <a:xfrm>
              <a:off x="5292080" y="2924944"/>
              <a:ext cx="1800200" cy="1008112"/>
            </a:xfrm>
            <a:prstGeom prst="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a:p>
          </p:txBody>
        </p:sp>
        <p:sp>
          <p:nvSpPr>
            <p:cNvPr id="9" name="ZoneTexte 8"/>
            <p:cNvSpPr txBox="1"/>
            <p:nvPr/>
          </p:nvSpPr>
          <p:spPr>
            <a:xfrm>
              <a:off x="5418024" y="3244334"/>
              <a:ext cx="1602247" cy="369332"/>
            </a:xfrm>
            <a:prstGeom prst="rect">
              <a:avLst/>
            </a:prstGeom>
            <a:noFill/>
          </p:spPr>
          <p:txBody>
            <a:bodyPr wrap="square" rtlCol="0">
              <a:spAutoFit/>
            </a:bodyPr>
            <a:lstStyle/>
            <a:p>
              <a:pPr algn="ctr" rtl="0"/>
              <a:r>
                <a:rPr lang="ru-RU" b="0" i="0" u="none" baseline="0">
                  <a:solidFill>
                    <a:schemeClr val="bg1"/>
                  </a:solidFill>
                </a:rPr>
                <a:t>Приемник</a:t>
              </a:r>
              <a:endParaRPr lang="ru-RU" dirty="0">
                <a:solidFill>
                  <a:schemeClr val="bg1"/>
                </a:solidFill>
              </a:endParaRPr>
            </a:p>
          </p:txBody>
        </p:sp>
      </p:grpSp>
      <p:sp>
        <p:nvSpPr>
          <p:cNvPr id="11"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ru-RU" b="0" i="0" u="none" baseline="0">
                <a:ea typeface="Helvetica" charset="0"/>
                <a:cs typeface="Helvetica" charset="0"/>
              </a:rPr>
              <a:t>Общий пакет H3SE - TCT 4.1 – Человеческие факторы, слабые сигналы и обмен информацией – V2</a:t>
            </a:r>
            <a:endParaRPr lang="ru-RU" altLang="fr-FR" dirty="0" smtClean="0">
              <a:ea typeface="Helvetica" charset="0"/>
              <a:cs typeface="Helvetica" charset="0"/>
            </a:endParaRPr>
          </a:p>
        </p:txBody>
      </p:sp>
    </p:spTree>
    <p:extLst>
      <p:ext uri="{BB962C8B-B14F-4D97-AF65-F5344CB8AC3E}">
        <p14:creationId xmlns:p14="http://schemas.microsoft.com/office/powerpoint/2010/main" val="101580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ru-RU" b="1" i="0" u="none" baseline="0"/>
              <a:t>Метакоммуникация для улучшения обмена информацией</a:t>
            </a:r>
            <a:endParaRPr lang="ru-RU"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31</a:t>
            </a:fld>
            <a:endParaRPr lang="ru-RU" altLang="fr-FR"/>
          </a:p>
        </p:txBody>
      </p:sp>
      <p:sp>
        <p:nvSpPr>
          <p:cNvPr id="7" name="ZoneTexte 6"/>
          <p:cNvSpPr txBox="1"/>
          <p:nvPr/>
        </p:nvSpPr>
        <p:spPr>
          <a:xfrm>
            <a:off x="1044392" y="1556792"/>
            <a:ext cx="7056000" cy="338554"/>
          </a:xfrm>
          <a:prstGeom prst="rect">
            <a:avLst/>
          </a:prstGeom>
          <a:solidFill>
            <a:srgbClr val="BD2B0B"/>
          </a:solidFill>
        </p:spPr>
        <p:txBody>
          <a:bodyPr wrap="none" rtlCol="0">
            <a:spAutoFit/>
          </a:bodyPr>
          <a:lstStyle/>
          <a:p>
            <a:pPr algn="ctr" rtl="0"/>
            <a:r>
              <a:rPr lang="ru-RU" sz="1600" b="0" i="0" u="none" baseline="0" dirty="0">
                <a:solidFill>
                  <a:schemeClr val="bg1"/>
                </a:solidFill>
              </a:rPr>
              <a:t>Метакоммуникация: «обмен информацией об обмене информацией»</a:t>
            </a:r>
            <a:endParaRPr lang="ru-RU" sz="1600" dirty="0">
              <a:solidFill>
                <a:schemeClr val="bg1"/>
              </a:solidFill>
            </a:endParaRPr>
          </a:p>
        </p:txBody>
      </p:sp>
      <p:sp>
        <p:nvSpPr>
          <p:cNvPr id="8" name="ZoneTexte 7"/>
          <p:cNvSpPr txBox="1"/>
          <p:nvPr/>
        </p:nvSpPr>
        <p:spPr>
          <a:xfrm flipH="1">
            <a:off x="4813423" y="2072334"/>
            <a:ext cx="3379599" cy="2685351"/>
          </a:xfrm>
          <a:prstGeom prst="rect">
            <a:avLst/>
          </a:prstGeom>
          <a:noFill/>
        </p:spPr>
        <p:txBody>
          <a:bodyPr wrap="square" rtlCol="0">
            <a:spAutoFit/>
          </a:bodyPr>
          <a:lstStyle/>
          <a:p>
            <a:pPr algn="l" rtl="0"/>
            <a:r>
              <a:rPr lang="ru-RU" b="0" i="0" u="none" baseline="0">
                <a:solidFill>
                  <a:srgbClr val="BD2B0B"/>
                </a:solidFill>
              </a:rPr>
              <a:t>Паравербальный:</a:t>
            </a:r>
          </a:p>
          <a:p>
            <a:pPr marL="285750" indent="-285750" algn="l" rtl="0">
              <a:spcBef>
                <a:spcPts val="300"/>
              </a:spcBef>
              <a:spcAft>
                <a:spcPts val="300"/>
              </a:spcAft>
              <a:buClr>
                <a:srgbClr val="A90025"/>
              </a:buClr>
              <a:buSzPct val="120000"/>
              <a:buFont typeface="Lucida Grande" charset="0"/>
              <a:buChar char="●"/>
            </a:pPr>
            <a:r>
              <a:rPr lang="ru-RU" sz="1600" b="0" i="0" u="none" baseline="0">
                <a:latin typeface="+mn-lt"/>
                <a:cs typeface="Arial"/>
              </a:rPr>
              <a:t>Звук</a:t>
            </a:r>
          </a:p>
          <a:p>
            <a:pPr marL="285750" indent="-285750" algn="l" rtl="0">
              <a:spcBef>
                <a:spcPts val="300"/>
              </a:spcBef>
              <a:spcAft>
                <a:spcPts val="300"/>
              </a:spcAft>
              <a:buClr>
                <a:srgbClr val="A90025"/>
              </a:buClr>
              <a:buSzPct val="120000"/>
              <a:buFont typeface="Lucida Grande" charset="0"/>
              <a:buChar char="●"/>
            </a:pPr>
            <a:r>
              <a:rPr lang="ru-RU" sz="1600" b="0" i="0" u="none" baseline="0">
                <a:latin typeface="+mn-lt"/>
                <a:cs typeface="Arial"/>
              </a:rPr>
              <a:t>Громкость</a:t>
            </a:r>
          </a:p>
          <a:p>
            <a:pPr marL="285750" indent="-285750" algn="l" rtl="0">
              <a:spcBef>
                <a:spcPts val="300"/>
              </a:spcBef>
              <a:spcAft>
                <a:spcPts val="300"/>
              </a:spcAft>
              <a:buClr>
                <a:srgbClr val="A90025"/>
              </a:buClr>
              <a:buSzPct val="120000"/>
              <a:buFont typeface="Lucida Grande" charset="0"/>
              <a:buChar char="●"/>
            </a:pPr>
            <a:r>
              <a:rPr lang="ru-RU" sz="1600" b="0" i="0" u="none" baseline="0">
                <a:latin typeface="+mn-lt"/>
                <a:cs typeface="Arial"/>
              </a:rPr>
              <a:t>Произношение</a:t>
            </a:r>
          </a:p>
          <a:p>
            <a:pPr marL="285750" indent="-285750" algn="l" rtl="0">
              <a:spcBef>
                <a:spcPts val="300"/>
              </a:spcBef>
              <a:spcAft>
                <a:spcPts val="300"/>
              </a:spcAft>
              <a:buClr>
                <a:srgbClr val="A90025"/>
              </a:buClr>
              <a:buSzPct val="120000"/>
              <a:buFont typeface="Lucida Grande" charset="0"/>
              <a:buChar char="●"/>
            </a:pPr>
            <a:r>
              <a:rPr lang="ru-RU" sz="1600" b="0" i="0" u="none" baseline="0">
                <a:latin typeface="+mn-lt"/>
                <a:cs typeface="Arial"/>
              </a:rPr>
              <a:t>Интонация</a:t>
            </a:r>
          </a:p>
          <a:p>
            <a:pPr marL="285750" indent="-285750" algn="l" rtl="0">
              <a:spcBef>
                <a:spcPts val="300"/>
              </a:spcBef>
              <a:spcAft>
                <a:spcPts val="300"/>
              </a:spcAft>
              <a:buClr>
                <a:srgbClr val="A90025"/>
              </a:buClr>
              <a:buSzPct val="120000"/>
              <a:buFont typeface="Lucida Grande" charset="0"/>
              <a:buChar char="●"/>
            </a:pPr>
            <a:r>
              <a:rPr lang="ru-RU" sz="1600" b="0" i="0" u="none" baseline="0">
                <a:latin typeface="+mn-lt"/>
                <a:cs typeface="Arial"/>
              </a:rPr>
              <a:t>Ритм</a:t>
            </a:r>
          </a:p>
          <a:p>
            <a:pPr marL="285750" indent="-285750" algn="l" rtl="0">
              <a:spcBef>
                <a:spcPts val="300"/>
              </a:spcBef>
              <a:spcAft>
                <a:spcPts val="300"/>
              </a:spcAft>
              <a:buClr>
                <a:srgbClr val="A90025"/>
              </a:buClr>
              <a:buSzPct val="120000"/>
              <a:buFont typeface="Lucida Grande" charset="0"/>
              <a:buChar char="●"/>
            </a:pPr>
            <a:r>
              <a:rPr lang="ru-RU" sz="1600" b="0" i="0" u="none" baseline="0">
                <a:latin typeface="+mn-lt"/>
                <a:cs typeface="Arial"/>
              </a:rPr>
              <a:t>Дыхание</a:t>
            </a:r>
          </a:p>
          <a:p>
            <a:pPr marL="285750" indent="-285750" algn="l" rtl="0">
              <a:spcBef>
                <a:spcPts val="300"/>
              </a:spcBef>
              <a:spcAft>
                <a:spcPts val="300"/>
              </a:spcAft>
              <a:buClr>
                <a:srgbClr val="A90025"/>
              </a:buClr>
              <a:buSzPct val="120000"/>
              <a:buFont typeface="Lucida Grande" charset="0"/>
              <a:buChar char="●"/>
            </a:pPr>
            <a:r>
              <a:rPr lang="ru-RU" sz="1600" b="0" i="0" u="none" baseline="0">
                <a:latin typeface="+mn-lt"/>
                <a:cs typeface="Arial"/>
              </a:rPr>
              <a:t>Междометия</a:t>
            </a:r>
          </a:p>
        </p:txBody>
      </p:sp>
      <p:sp>
        <p:nvSpPr>
          <p:cNvPr id="9" name="ZoneTexte 8"/>
          <p:cNvSpPr txBox="1"/>
          <p:nvPr/>
        </p:nvSpPr>
        <p:spPr>
          <a:xfrm flipH="1">
            <a:off x="1259632" y="2137693"/>
            <a:ext cx="3678744" cy="2331407"/>
          </a:xfrm>
          <a:prstGeom prst="rect">
            <a:avLst/>
          </a:prstGeom>
          <a:noFill/>
          <a:ln>
            <a:noFill/>
          </a:ln>
        </p:spPr>
        <p:txBody>
          <a:bodyPr wrap="square" rtlCol="0">
            <a:spAutoFit/>
          </a:bodyPr>
          <a:lstStyle/>
          <a:p>
            <a:pPr algn="l" rtl="0"/>
            <a:r>
              <a:rPr lang="ru-RU" b="0" i="0" u="none" baseline="0">
                <a:solidFill>
                  <a:srgbClr val="BD2B0B"/>
                </a:solidFill>
              </a:rPr>
              <a:t>Невербальный:</a:t>
            </a:r>
          </a:p>
          <a:p>
            <a:pPr marL="285750" indent="-285750" algn="l" rtl="0">
              <a:spcBef>
                <a:spcPts val="300"/>
              </a:spcBef>
              <a:spcAft>
                <a:spcPts val="300"/>
              </a:spcAft>
              <a:buClr>
                <a:srgbClr val="A90025"/>
              </a:buClr>
              <a:buSzPct val="120000"/>
              <a:buFont typeface="Lucida Grande" charset="0"/>
              <a:buChar char="●"/>
            </a:pPr>
            <a:r>
              <a:rPr lang="ru-RU" sz="1600" b="0" i="0" u="none" baseline="0">
                <a:latin typeface="+mn-lt"/>
                <a:cs typeface="Arial"/>
              </a:rPr>
              <a:t>Мимика</a:t>
            </a:r>
          </a:p>
          <a:p>
            <a:pPr marL="285750" indent="-285750" algn="l" rtl="0">
              <a:spcBef>
                <a:spcPts val="300"/>
              </a:spcBef>
              <a:spcAft>
                <a:spcPts val="300"/>
              </a:spcAft>
              <a:buClr>
                <a:srgbClr val="A90025"/>
              </a:buClr>
              <a:buSzPct val="120000"/>
              <a:buFont typeface="Lucida Grande" charset="0"/>
              <a:buChar char="●"/>
            </a:pPr>
            <a:r>
              <a:rPr lang="ru-RU" sz="1600" b="0" i="0" u="none" baseline="0">
                <a:latin typeface="+mn-lt"/>
                <a:cs typeface="Arial"/>
              </a:rPr>
              <a:t>Движения</a:t>
            </a:r>
          </a:p>
          <a:p>
            <a:pPr marL="285750" indent="-285750" algn="l" rtl="0">
              <a:spcBef>
                <a:spcPts val="300"/>
              </a:spcBef>
              <a:spcAft>
                <a:spcPts val="300"/>
              </a:spcAft>
              <a:buClr>
                <a:srgbClr val="A90025"/>
              </a:buClr>
              <a:buSzPct val="120000"/>
              <a:buFont typeface="Lucida Grande" charset="0"/>
              <a:buChar char="●"/>
            </a:pPr>
            <a:r>
              <a:rPr lang="ru-RU" sz="1600" b="0" i="0" u="none" baseline="0">
                <a:latin typeface="+mn-lt"/>
                <a:cs typeface="Arial"/>
              </a:rPr>
              <a:t>Внешний вид</a:t>
            </a:r>
          </a:p>
          <a:p>
            <a:pPr marL="285750" indent="-285750" algn="l" rtl="0">
              <a:spcBef>
                <a:spcPts val="300"/>
              </a:spcBef>
              <a:spcAft>
                <a:spcPts val="300"/>
              </a:spcAft>
              <a:buClr>
                <a:srgbClr val="A90025"/>
              </a:buClr>
              <a:buSzPct val="120000"/>
              <a:buFont typeface="Lucida Grande" charset="0"/>
              <a:buChar char="●"/>
            </a:pPr>
            <a:r>
              <a:rPr lang="ru-RU" sz="1600" b="0" i="0" u="none" baseline="0">
                <a:latin typeface="+mn-lt"/>
                <a:cs typeface="Arial"/>
              </a:rPr>
              <a:t>Поза</a:t>
            </a:r>
          </a:p>
          <a:p>
            <a:pPr marL="285750" indent="-285750" algn="l" rtl="0">
              <a:spcBef>
                <a:spcPts val="300"/>
              </a:spcBef>
              <a:spcAft>
                <a:spcPts val="300"/>
              </a:spcAft>
              <a:buClr>
                <a:srgbClr val="A90025"/>
              </a:buClr>
              <a:buSzPct val="120000"/>
              <a:buFont typeface="Lucida Grande" charset="0"/>
              <a:buChar char="●"/>
            </a:pPr>
            <a:r>
              <a:rPr lang="ru-RU" sz="1600" b="0" i="0" u="none" baseline="0">
                <a:latin typeface="+mn-lt"/>
                <a:cs typeface="Arial"/>
              </a:rPr>
              <a:t>Расстояние</a:t>
            </a:r>
          </a:p>
          <a:p>
            <a:pPr marL="285750" indent="-285750" algn="l" rtl="0">
              <a:spcBef>
                <a:spcPts val="300"/>
              </a:spcBef>
              <a:spcAft>
                <a:spcPts val="300"/>
              </a:spcAft>
              <a:buClr>
                <a:srgbClr val="A90025"/>
              </a:buClr>
              <a:buSzPct val="120000"/>
              <a:buFont typeface="Lucida Grande" charset="0"/>
              <a:buChar char="●"/>
            </a:pPr>
            <a:r>
              <a:rPr lang="ru-RU" sz="1600" b="0" i="0" u="none" baseline="0">
                <a:latin typeface="+mn-lt"/>
                <a:cs typeface="Arial"/>
              </a:rPr>
              <a:t>Отношение </a:t>
            </a:r>
          </a:p>
        </p:txBody>
      </p:sp>
      <p:sp>
        <p:nvSpPr>
          <p:cNvPr id="10" name="Rectangle 9"/>
          <p:cNvSpPr/>
          <p:nvPr/>
        </p:nvSpPr>
        <p:spPr>
          <a:xfrm>
            <a:off x="1037272" y="1916832"/>
            <a:ext cx="3537873" cy="301504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a:p>
        </p:txBody>
      </p:sp>
      <p:sp>
        <p:nvSpPr>
          <p:cNvPr id="11" name="Rectangle 10"/>
          <p:cNvSpPr/>
          <p:nvPr/>
        </p:nvSpPr>
        <p:spPr>
          <a:xfrm>
            <a:off x="4575145" y="1916832"/>
            <a:ext cx="3505142" cy="301504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a:p>
        </p:txBody>
      </p:sp>
      <p:sp>
        <p:nvSpPr>
          <p:cNvPr id="12"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ru-RU" b="0" i="0" u="none" baseline="0">
                <a:ea typeface="Helvetica" charset="0"/>
                <a:cs typeface="Helvetica" charset="0"/>
              </a:rPr>
              <a:t>Общий пакет H3SE - TCT 4.1 – Человеческие факторы, слабые сигналы и обмен информацией – V2</a:t>
            </a:r>
            <a:endParaRPr lang="ru-RU" altLang="fr-FR" dirty="0" smtClean="0">
              <a:ea typeface="Helvetica" charset="0"/>
              <a:cs typeface="Helvetica" charset="0"/>
            </a:endParaRPr>
          </a:p>
        </p:txBody>
      </p:sp>
    </p:spTree>
    <p:extLst>
      <p:ext uri="{BB962C8B-B14F-4D97-AF65-F5344CB8AC3E}">
        <p14:creationId xmlns:p14="http://schemas.microsoft.com/office/powerpoint/2010/main" val="2555437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8218488" cy="814561"/>
          </a:xfrm>
        </p:spPr>
        <p:txBody>
          <a:bodyPr/>
          <a:lstStyle/>
          <a:p>
            <a:pPr algn="l" rtl="0"/>
            <a:r>
              <a:rPr lang="ru-RU" b="1" i="0" u="none" baseline="0" dirty="0"/>
              <a:t>Активное слушание – 1</a:t>
            </a:r>
            <a:r>
              <a:rPr lang="ru-RU" b="1" i="0" u="none" baseline="30000" dirty="0"/>
              <a:t>-й</a:t>
            </a:r>
            <a:r>
              <a:rPr lang="ru-RU" b="1" i="0" u="none" baseline="0" dirty="0"/>
              <a:t> ключ: </a:t>
            </a:r>
            <a:r>
              <a:rPr lang="ru-RU" dirty="0"/>
              <a:t/>
            </a:r>
            <a:br>
              <a:rPr lang="ru-RU" dirty="0"/>
            </a:br>
            <a:r>
              <a:rPr lang="ru-RU" b="1" i="0" u="none" baseline="0" dirty="0"/>
              <a:t>Прислушивайтесь к своему партнеру и ...перефразируйте</a:t>
            </a:r>
            <a:r>
              <a:rPr lang="ru-RU" b="0" i="0" u="none" baseline="0" dirty="0"/>
              <a:t> </a:t>
            </a:r>
            <a:r>
              <a:rPr lang="ru-RU" dirty="0"/>
              <a:t/>
            </a:r>
            <a:br>
              <a:rPr lang="ru-RU" dirty="0"/>
            </a:br>
            <a:endParaRPr lang="ru-RU"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32</a:t>
            </a:fld>
            <a:endParaRPr lang="ru-RU" altLang="fr-FR"/>
          </a:p>
        </p:txBody>
      </p:sp>
      <p:sp>
        <p:nvSpPr>
          <p:cNvPr id="26" name="ZoneTexte 25"/>
          <p:cNvSpPr txBox="1"/>
          <p:nvPr/>
        </p:nvSpPr>
        <p:spPr>
          <a:xfrm>
            <a:off x="576536" y="1578272"/>
            <a:ext cx="8171928" cy="4154984"/>
          </a:xfrm>
          <a:prstGeom prst="rect">
            <a:avLst/>
          </a:prstGeom>
          <a:noFill/>
        </p:spPr>
        <p:txBody>
          <a:bodyPr wrap="square" rtlCol="0">
            <a:spAutoFit/>
          </a:bodyPr>
          <a:lstStyle/>
          <a:p>
            <a:pPr algn="l" rtl="0"/>
            <a:r>
              <a:rPr lang="ru-RU" sz="2400" b="0" i="0" u="none" baseline="0" dirty="0"/>
              <a:t>Чтобы ваш собеседник </a:t>
            </a:r>
            <a:r>
              <a:rPr lang="ru-RU" sz="2400" b="1" i="0" u="none" baseline="0" dirty="0">
                <a:solidFill>
                  <a:srgbClr val="BD2B0B"/>
                </a:solidFill>
              </a:rPr>
              <a:t>выслушал и понял</a:t>
            </a:r>
            <a:r>
              <a:rPr lang="ru-RU" sz="2400" b="0" i="0" u="none" baseline="0" dirty="0"/>
              <a:t>...</a:t>
            </a:r>
          </a:p>
          <a:p>
            <a:pPr algn="l" rtl="0"/>
            <a:r>
              <a:rPr lang="ru-RU" sz="2400" b="0" i="0" u="none" baseline="0" dirty="0"/>
              <a:t>Чтобы побудить </a:t>
            </a:r>
            <a:r>
              <a:rPr lang="ru-RU" sz="2400" b="1" i="0" u="none" baseline="0" dirty="0">
                <a:solidFill>
                  <a:srgbClr val="BD2B0B"/>
                </a:solidFill>
              </a:rPr>
              <a:t>пойти дальше </a:t>
            </a:r>
            <a:r>
              <a:rPr lang="ru-RU" sz="2400" b="0" i="0" u="none" baseline="0" dirty="0"/>
              <a:t>и</a:t>
            </a:r>
            <a:r>
              <a:rPr lang="ru-RU" sz="2400" b="1" i="0" u="none" baseline="0" dirty="0">
                <a:solidFill>
                  <a:srgbClr val="BD2B0B"/>
                </a:solidFill>
              </a:rPr>
              <a:t> собрать факты</a:t>
            </a:r>
            <a:r>
              <a:rPr lang="ru-RU" sz="2400" b="0" i="0" u="none" baseline="0" dirty="0"/>
              <a:t>...</a:t>
            </a:r>
            <a:endParaRPr lang="ru-RU" sz="2400" dirty="0"/>
          </a:p>
          <a:p>
            <a:pPr algn="l" rtl="0"/>
            <a:r>
              <a:rPr lang="ru-RU" sz="2400" b="0" i="0" u="none" baseline="0" dirty="0"/>
              <a:t>Чтобы </a:t>
            </a:r>
            <a:r>
              <a:rPr lang="ru-RU" sz="2400" b="1" i="0" u="none" baseline="0" dirty="0">
                <a:solidFill>
                  <a:srgbClr val="BD2B0B"/>
                </a:solidFill>
              </a:rPr>
              <a:t>избежать недоразумений</a:t>
            </a:r>
            <a:r>
              <a:rPr lang="ru-RU" sz="2400" b="0" i="0" u="none" baseline="0" dirty="0"/>
              <a:t>...</a:t>
            </a:r>
          </a:p>
          <a:p>
            <a:endParaRPr lang="ru-RU" sz="2400" dirty="0"/>
          </a:p>
          <a:p>
            <a:endParaRPr lang="ru-RU" sz="2400" dirty="0" smtClean="0"/>
          </a:p>
          <a:p>
            <a:pPr algn="l" rtl="0"/>
            <a:r>
              <a:rPr lang="ru-RU" sz="2400" b="1" i="0" u="none" baseline="0" dirty="0">
                <a:solidFill>
                  <a:srgbClr val="BD2B0B"/>
                </a:solidFill>
              </a:rPr>
              <a:t>Перефразируйте</a:t>
            </a:r>
            <a:r>
              <a:rPr lang="ru-RU" sz="2400" b="0" i="0" u="none" baseline="0" dirty="0"/>
              <a:t>, что вы поняли из речи вашего собеседника: </a:t>
            </a:r>
          </a:p>
          <a:p>
            <a:pPr marL="285750" indent="-285750" algn="l" rtl="0">
              <a:buFont typeface="Arial" charset="0"/>
              <a:buChar char="•"/>
            </a:pPr>
            <a:r>
              <a:rPr lang="ru-RU" sz="2400" b="0" i="0" u="none" baseline="0" dirty="0"/>
              <a:t>без суждения или интерпретации,</a:t>
            </a:r>
            <a:endParaRPr lang="ru-RU" sz="2400" dirty="0"/>
          </a:p>
          <a:p>
            <a:pPr marL="285750" indent="-285750" algn="l" rtl="0">
              <a:buFont typeface="Arial" charset="0"/>
              <a:buChar char="•"/>
            </a:pPr>
            <a:r>
              <a:rPr lang="ru-RU" sz="2400" b="0" i="0" u="none" baseline="0" dirty="0"/>
              <a:t>начиная с такой формулы, как «если я вас правильно понимаю ...»</a:t>
            </a: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ru-RU" b="0" i="0" u="none" baseline="0">
                <a:ea typeface="Helvetica" charset="0"/>
                <a:cs typeface="Helvetica" charset="0"/>
              </a:rPr>
              <a:t>Общий пакет H3SE - TCT 4.1 – Человеческие факторы, слабые сигналы и обмен информацией – V2</a:t>
            </a:r>
            <a:endParaRPr lang="ru-RU" altLang="fr-FR" dirty="0" smtClean="0">
              <a:ea typeface="Helvetica" charset="0"/>
              <a:cs typeface="Helvetica" charset="0"/>
            </a:endParaRPr>
          </a:p>
        </p:txBody>
      </p:sp>
    </p:spTree>
    <p:extLst>
      <p:ext uri="{BB962C8B-B14F-4D97-AF65-F5344CB8AC3E}">
        <p14:creationId xmlns:p14="http://schemas.microsoft.com/office/powerpoint/2010/main" val="6836082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74638"/>
            <a:ext cx="8443465" cy="635000"/>
          </a:xfrm>
        </p:spPr>
        <p:txBody>
          <a:bodyPr/>
          <a:lstStyle/>
          <a:p>
            <a:pPr algn="l" rtl="0"/>
            <a:r>
              <a:rPr lang="ru-RU" b="1" i="0" u="none" baseline="0"/>
              <a:t>Активное слушание – 2</a:t>
            </a:r>
            <a:r>
              <a:rPr lang="ru-RU" b="1" i="0" u="none" baseline="30000"/>
              <a:t>-й</a:t>
            </a:r>
            <a:r>
              <a:rPr lang="ru-RU" b="1" i="0" u="none" baseline="0"/>
              <a:t> ключ:</a:t>
            </a:r>
            <a:r>
              <a:rPr lang="ru-RU"/>
              <a:t/>
            </a:r>
            <a:br>
              <a:rPr lang="ru-RU"/>
            </a:br>
            <a:r>
              <a:rPr lang="ru-RU" b="1" i="0" u="none" baseline="0"/>
              <a:t>Слушайте собеседника и … просите уточнять</a:t>
            </a:r>
            <a:r>
              <a:rPr lang="ru-RU"/>
              <a:t/>
            </a:r>
            <a:br>
              <a:rPr lang="ru-RU"/>
            </a:br>
            <a:endParaRPr lang="ru-RU"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33</a:t>
            </a:fld>
            <a:endParaRPr lang="ru-RU" altLang="fr-FR"/>
          </a:p>
        </p:txBody>
      </p:sp>
      <p:sp>
        <p:nvSpPr>
          <p:cNvPr id="3" name="ZoneTexte 2"/>
          <p:cNvSpPr txBox="1"/>
          <p:nvPr/>
        </p:nvSpPr>
        <p:spPr>
          <a:xfrm>
            <a:off x="457200" y="1196752"/>
            <a:ext cx="8443464" cy="5016758"/>
          </a:xfrm>
          <a:prstGeom prst="rect">
            <a:avLst/>
          </a:prstGeom>
          <a:noFill/>
        </p:spPr>
        <p:txBody>
          <a:bodyPr wrap="square" rtlCol="0">
            <a:spAutoFit/>
          </a:bodyPr>
          <a:lstStyle/>
          <a:p>
            <a:pPr algn="l" rtl="0"/>
            <a:r>
              <a:rPr lang="ru-RU" sz="2000" b="0" i="0" u="none" baseline="0"/>
              <a:t>Чтобы </a:t>
            </a:r>
            <a:r>
              <a:rPr lang="ru-RU" sz="2000" b="1" i="0" u="none" baseline="0">
                <a:solidFill>
                  <a:srgbClr val="C00000"/>
                </a:solidFill>
              </a:rPr>
              <a:t>понять значимость терминов, </a:t>
            </a:r>
            <a:r>
              <a:rPr lang="ru-RU" sz="2000" b="0" i="0" u="none" baseline="0"/>
              <a:t>используемых ваших собеседником.</a:t>
            </a:r>
          </a:p>
          <a:p>
            <a:endParaRPr lang="ru-RU" sz="2000" dirty="0" smtClean="0"/>
          </a:p>
          <a:p>
            <a:pPr marL="285750" indent="-285750" algn="l" rtl="0">
              <a:buFont typeface="Arial" charset="0"/>
              <a:buChar char="•"/>
            </a:pPr>
            <a:r>
              <a:rPr lang="ru-RU" sz="2000" b="0" i="0" u="none" baseline="0"/>
              <a:t>Попросить уточнить термин:</a:t>
            </a:r>
          </a:p>
          <a:p>
            <a:pPr algn="l" rtl="0"/>
            <a:r>
              <a:rPr lang="ru-RU" sz="2000" b="0" i="0" u="none" baseline="0"/>
              <a:t>	«Какой именно (термин)? »</a:t>
            </a:r>
            <a:endParaRPr lang="ru-RU" sz="2000" dirty="0"/>
          </a:p>
          <a:p>
            <a:pPr algn="l" rtl="0"/>
            <a:r>
              <a:rPr lang="ru-RU" sz="2000" b="0" i="0" u="none" baseline="0"/>
              <a:t> 	Пример: Это касается работы - </a:t>
            </a:r>
            <a:r>
              <a:rPr lang="ru-RU" sz="2000" b="0" i="0" u="none" baseline="0">
                <a:solidFill>
                  <a:srgbClr val="C00000"/>
                </a:solidFill>
              </a:rPr>
              <a:t>Какая именно работа?</a:t>
            </a:r>
            <a:endParaRPr lang="ru-RU" sz="2000" dirty="0">
              <a:solidFill>
                <a:srgbClr val="C00000"/>
              </a:solidFill>
            </a:endParaRPr>
          </a:p>
          <a:p>
            <a:endParaRPr lang="ru-RU" sz="2000" dirty="0" smtClean="0"/>
          </a:p>
          <a:p>
            <a:pPr marL="285750" indent="-285750" algn="l" rtl="0">
              <a:buFont typeface="Arial" charset="0"/>
              <a:buChar char="•"/>
            </a:pPr>
            <a:r>
              <a:rPr lang="ru-RU" sz="2000" b="0" i="0" u="none" baseline="0"/>
              <a:t>Попросить уточнить глагол:</a:t>
            </a:r>
          </a:p>
          <a:p>
            <a:pPr lvl="1" algn="l" rtl="0"/>
            <a:r>
              <a:rPr lang="ru-RU" sz="2000" b="0" i="0" u="none" baseline="0"/>
              <a:t>«Как именно (глагол)? »</a:t>
            </a:r>
          </a:p>
          <a:p>
            <a:pPr lvl="1" algn="l" rtl="0"/>
            <a:r>
              <a:rPr lang="ru-RU" sz="2000" b="0" i="0" u="none" baseline="0"/>
              <a:t>Пример: Я за это отвечаю - </a:t>
            </a:r>
            <a:r>
              <a:rPr lang="ru-RU" sz="2000" b="0" i="0" u="none" baseline="0">
                <a:solidFill>
                  <a:srgbClr val="C00000"/>
                </a:solidFill>
              </a:rPr>
              <a:t>Как именно ты за это отвечаешь?</a:t>
            </a:r>
          </a:p>
          <a:p>
            <a:pPr lvl="1" algn="l" rtl="0"/>
            <a:endParaRPr lang="ru-RU" sz="2000" dirty="0"/>
          </a:p>
          <a:p>
            <a:pPr marL="285750" indent="-285750" algn="l" rtl="0">
              <a:buFont typeface="Arial" charset="0"/>
              <a:buChar char="•"/>
            </a:pPr>
            <a:r>
              <a:rPr lang="ru-RU" sz="2000" b="0" i="0" u="none" baseline="0"/>
              <a:t>Просить уточнять обобщения: </a:t>
            </a:r>
          </a:p>
          <a:p>
            <a:pPr lvl="1" algn="l" rtl="0"/>
            <a:r>
              <a:rPr lang="ru-RU" sz="2000" b="0" i="0" u="none" baseline="0"/>
              <a:t>«Они, всегда, никогда, много ... »</a:t>
            </a:r>
            <a:endParaRPr lang="ru-RU" sz="2000" dirty="0"/>
          </a:p>
          <a:p>
            <a:pPr algn="l" rtl="0"/>
            <a:r>
              <a:rPr lang="ru-RU" sz="2000" b="0" i="0" u="none" baseline="0"/>
              <a:t> 	Пример: </a:t>
            </a:r>
            <a:r>
              <a:rPr lang="ru-RU" sz="2000" b="0" i="0" u="none" baseline="0">
                <a:solidFill>
                  <a:srgbClr val="C00000"/>
                </a:solidFill>
              </a:rPr>
              <a:t>Кто «они»?</a:t>
            </a:r>
          </a:p>
          <a:p>
            <a:pPr algn="l" rtl="0"/>
            <a:r>
              <a:rPr lang="ru-RU" sz="2000" b="0" i="0" u="none" baseline="0">
                <a:solidFill>
                  <a:srgbClr val="C00000"/>
                </a:solidFill>
              </a:rPr>
              <a:t> 	Действительно ... всегда? Никогда?</a:t>
            </a:r>
          </a:p>
          <a:p>
            <a:pPr algn="l" rtl="0"/>
            <a:r>
              <a:rPr lang="ru-RU" sz="2000" b="0" i="0" u="none" baseline="0">
                <a:solidFill>
                  <a:srgbClr val="C00000"/>
                </a:solidFill>
              </a:rPr>
              <a:t> 	Много? Сколько?</a:t>
            </a:r>
            <a:endParaRPr lang="ru-RU" sz="2000" dirty="0">
              <a:solidFill>
                <a:srgbClr val="C00000"/>
              </a:solidFill>
            </a:endParaRP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ru-RU" b="0" i="0" u="none" baseline="0">
                <a:ea typeface="Helvetica" charset="0"/>
                <a:cs typeface="Helvetica" charset="0"/>
              </a:rPr>
              <a:t>Общий пакет H3SE - TCT 4.1 – Человеческие факторы, слабые сигналы и обмен информацией – V2</a:t>
            </a:r>
            <a:endParaRPr lang="ru-RU" altLang="fr-FR" dirty="0" smtClean="0">
              <a:ea typeface="Helvetica" charset="0"/>
              <a:cs typeface="Helvetica" charset="0"/>
            </a:endParaRPr>
          </a:p>
        </p:txBody>
      </p:sp>
    </p:spTree>
    <p:extLst>
      <p:ext uri="{BB962C8B-B14F-4D97-AF65-F5344CB8AC3E}">
        <p14:creationId xmlns:p14="http://schemas.microsoft.com/office/powerpoint/2010/main" val="890793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ru-RU" b="1" i="0" u="none" baseline="0"/>
              <a:t>Обмен информацией – иностранные языки</a:t>
            </a:r>
            <a:r>
              <a:rPr lang="ru-RU"/>
              <a:t/>
            </a:r>
            <a:br>
              <a:rPr lang="ru-RU"/>
            </a:br>
            <a:r>
              <a:rPr lang="ru-RU" b="1" i="0" u="none" baseline="0"/>
              <a:t>Видео с юмором</a:t>
            </a:r>
            <a:endParaRPr lang="ru-RU"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34</a:t>
            </a:fld>
            <a:endParaRPr lang="ru-RU" altLang="fr-FR"/>
          </a:p>
        </p:txBody>
      </p:sp>
      <p:pic>
        <p:nvPicPr>
          <p:cNvPr id="6" name="Image 5" descr="../../../../../../Desktop/Capture%20d’écran%202016-07-18%20à%2015.42.5"/>
          <p:cNvPicPr/>
          <p:nvPr/>
        </p:nvPicPr>
        <p:blipFill>
          <a:blip r:embed="rId2" cstate="email">
            <a:extLst>
              <a:ext uri="{28A0092B-C50C-407E-A947-70E740481C1C}">
                <a14:useLocalDpi xmlns:a14="http://schemas.microsoft.com/office/drawing/2010/main"/>
              </a:ext>
            </a:extLst>
          </a:blip>
          <a:srcRect/>
          <a:stretch>
            <a:fillRect/>
          </a:stretch>
        </p:blipFill>
        <p:spPr bwMode="auto">
          <a:xfrm>
            <a:off x="2157513" y="1700808"/>
            <a:ext cx="4646735" cy="3325945"/>
          </a:xfrm>
          <a:prstGeom prst="rect">
            <a:avLst/>
          </a:prstGeom>
          <a:noFill/>
          <a:ln>
            <a:noFill/>
          </a:ln>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ru-RU" b="0" i="0" u="none" baseline="0">
                <a:ea typeface="Helvetica" charset="0"/>
                <a:cs typeface="Helvetica" charset="0"/>
              </a:rPr>
              <a:t>Общий пакет H3SE - TCT 4.1 – Человеческие факторы, слабые сигналы и обмен информацией – V2</a:t>
            </a:r>
            <a:endParaRPr lang="ru-RU" altLang="fr-FR" dirty="0" smtClean="0">
              <a:ea typeface="Helvetica" charset="0"/>
              <a:cs typeface="Helvetica" charset="0"/>
            </a:endParaRPr>
          </a:p>
        </p:txBody>
      </p:sp>
    </p:spTree>
    <p:extLst>
      <p:ext uri="{BB962C8B-B14F-4D97-AF65-F5344CB8AC3E}">
        <p14:creationId xmlns:p14="http://schemas.microsoft.com/office/powerpoint/2010/main" val="4977577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856000" cy="540000"/>
          </a:xfrm>
        </p:spPr>
        <p:txBody>
          <a:bodyPr/>
          <a:lstStyle/>
          <a:p>
            <a:pPr algn="l" rtl="0"/>
            <a:r>
              <a:rPr lang="ru-RU" sz="2100" b="1" i="0" u="none" baseline="0" dirty="0"/>
              <a:t>Улучшить общение на иностранном языке – 10 советов</a:t>
            </a:r>
            <a:endParaRPr lang="ru-RU" sz="2100" dirty="0"/>
          </a:p>
        </p:txBody>
      </p:sp>
      <p:sp>
        <p:nvSpPr>
          <p:cNvPr id="3" name="Espace réservé du texte 2"/>
          <p:cNvSpPr>
            <a:spLocks noGrp="1"/>
          </p:cNvSpPr>
          <p:nvPr>
            <p:ph type="body" sz="quarter" idx="12"/>
          </p:nvPr>
        </p:nvSpPr>
        <p:spPr>
          <a:xfrm>
            <a:off x="457200" y="980728"/>
            <a:ext cx="8363272" cy="5040311"/>
          </a:xfrm>
        </p:spPr>
        <p:txBody>
          <a:bodyPr/>
          <a:lstStyle/>
          <a:p>
            <a:pPr marL="457200" indent="-457200" algn="l" rtl="0">
              <a:spcAft>
                <a:spcPts val="900"/>
              </a:spcAft>
              <a:buFont typeface="+mj-lt"/>
              <a:buAutoNum type="arabicPeriod"/>
            </a:pPr>
            <a:r>
              <a:rPr lang="ru-RU" b="0" i="0" u="none" baseline="0" dirty="0"/>
              <a:t>Быть </a:t>
            </a:r>
            <a:r>
              <a:rPr lang="ru-RU" b="0" i="0" u="none" baseline="0" dirty="0">
                <a:solidFill>
                  <a:srgbClr val="A90025"/>
                </a:solidFill>
                <a:latin typeface="+mj-lt"/>
              </a:rPr>
              <a:t>специфическим</a:t>
            </a:r>
          </a:p>
          <a:p>
            <a:pPr marL="457200" indent="-457200" algn="l" rtl="0">
              <a:spcAft>
                <a:spcPts val="900"/>
              </a:spcAft>
              <a:buFont typeface="+mj-lt"/>
              <a:buAutoNum type="arabicPeriod"/>
            </a:pPr>
            <a:r>
              <a:rPr lang="ru-RU" b="0" i="0" u="none" baseline="0" dirty="0"/>
              <a:t>Быть </a:t>
            </a:r>
            <a:r>
              <a:rPr lang="ru-RU" b="0" i="0" u="none" baseline="0" dirty="0">
                <a:solidFill>
                  <a:srgbClr val="A90025"/>
                </a:solidFill>
                <a:latin typeface="+mj-lt"/>
              </a:rPr>
              <a:t>терпеливым</a:t>
            </a:r>
          </a:p>
          <a:p>
            <a:pPr marL="457200" indent="-457200" algn="l" rtl="0">
              <a:spcAft>
                <a:spcPts val="900"/>
              </a:spcAft>
              <a:buFont typeface="+mj-lt"/>
              <a:buAutoNum type="arabicPeriod"/>
            </a:pPr>
            <a:r>
              <a:rPr lang="ru-RU" b="0" i="0" u="none" baseline="0" dirty="0"/>
              <a:t>Избегать </a:t>
            </a:r>
            <a:r>
              <a:rPr lang="ru-RU" b="0" i="0" u="none" baseline="0" dirty="0">
                <a:solidFill>
                  <a:srgbClr val="A90025"/>
                </a:solidFill>
                <a:latin typeface="+mj-lt"/>
              </a:rPr>
              <a:t>идиоматических выражений </a:t>
            </a:r>
            <a:r>
              <a:rPr lang="ru-RU" b="0" i="0" u="none" baseline="0" dirty="0"/>
              <a:t>(пример: «не давать спуску» или «положа руку на сердце»)</a:t>
            </a:r>
          </a:p>
          <a:p>
            <a:pPr marL="457200" indent="-457200" algn="l" rtl="0">
              <a:spcAft>
                <a:spcPts val="900"/>
              </a:spcAft>
              <a:buFont typeface="+mj-lt"/>
              <a:buAutoNum type="arabicPeriod"/>
            </a:pPr>
            <a:r>
              <a:rPr lang="ru-RU" b="0" i="0" u="none" baseline="0" dirty="0"/>
              <a:t>Просить </a:t>
            </a:r>
            <a:r>
              <a:rPr lang="ru-RU" b="0" i="0" u="none" baseline="0" dirty="0">
                <a:solidFill>
                  <a:srgbClr val="A90025"/>
                </a:solidFill>
                <a:latin typeface="+mj-lt"/>
              </a:rPr>
              <a:t>пояснений</a:t>
            </a:r>
          </a:p>
          <a:p>
            <a:pPr marL="457200" indent="-457200" algn="l" rtl="0">
              <a:spcAft>
                <a:spcPts val="900"/>
              </a:spcAft>
              <a:buFont typeface="+mj-lt"/>
              <a:buAutoNum type="arabicPeriod"/>
            </a:pPr>
            <a:r>
              <a:rPr lang="ru-RU" b="0" i="0" u="none" baseline="0" dirty="0"/>
              <a:t>Обращать внимание на </a:t>
            </a:r>
            <a:r>
              <a:rPr lang="ru-RU" b="0" i="0" u="none" baseline="0" dirty="0">
                <a:solidFill>
                  <a:srgbClr val="A90025"/>
                </a:solidFill>
                <a:latin typeface="+mj-lt"/>
              </a:rPr>
              <a:t>жаргон</a:t>
            </a:r>
          </a:p>
          <a:p>
            <a:pPr marL="457200" indent="-457200" algn="l" rtl="0">
              <a:spcAft>
                <a:spcPts val="900"/>
              </a:spcAft>
              <a:buFont typeface="+mj-lt"/>
              <a:buAutoNum type="arabicPeriod"/>
            </a:pPr>
            <a:r>
              <a:rPr lang="ru-RU" b="0" i="0" u="none" baseline="0" dirty="0"/>
              <a:t>Говорить </a:t>
            </a:r>
            <a:r>
              <a:rPr lang="ru-RU" b="0" i="0" u="none" baseline="0" dirty="0">
                <a:solidFill>
                  <a:srgbClr val="A90025"/>
                </a:solidFill>
                <a:latin typeface="+mj-lt"/>
              </a:rPr>
              <a:t>медленно и четко</a:t>
            </a:r>
          </a:p>
          <a:p>
            <a:pPr marL="457200" indent="-457200" algn="l" rtl="0">
              <a:spcAft>
                <a:spcPts val="900"/>
              </a:spcAft>
              <a:buFont typeface="+mj-lt"/>
              <a:buAutoNum type="arabicPeriod"/>
            </a:pPr>
            <a:r>
              <a:rPr lang="ru-RU" b="0" i="0" u="none" baseline="0" dirty="0"/>
              <a:t>Определить </a:t>
            </a:r>
            <a:r>
              <a:rPr lang="ru-RU" b="0" i="0" u="none" baseline="0" dirty="0">
                <a:solidFill>
                  <a:srgbClr val="A90025"/>
                </a:solidFill>
                <a:latin typeface="+mj-lt"/>
              </a:rPr>
              <a:t>базовый</a:t>
            </a:r>
            <a:r>
              <a:rPr lang="ru-RU" b="0" i="0" u="none" baseline="0" dirty="0">
                <a:solidFill>
                  <a:srgbClr val="BD2B0B"/>
                </a:solidFill>
              </a:rPr>
              <a:t> </a:t>
            </a:r>
            <a:r>
              <a:rPr lang="ru-RU" b="0" i="0" u="none" baseline="0" dirty="0"/>
              <a:t>словарный запас</a:t>
            </a:r>
          </a:p>
          <a:p>
            <a:pPr marL="457200" indent="-457200" algn="l" rtl="0">
              <a:spcAft>
                <a:spcPts val="900"/>
              </a:spcAft>
              <a:buFont typeface="+mj-lt"/>
              <a:buAutoNum type="arabicPeriod"/>
            </a:pPr>
            <a:r>
              <a:rPr lang="ru-RU" b="0" i="0" u="none" baseline="0" dirty="0">
                <a:solidFill>
                  <a:srgbClr val="A90025"/>
                </a:solidFill>
                <a:latin typeface="+mj-lt"/>
              </a:rPr>
              <a:t>Регулярно проверять </a:t>
            </a:r>
            <a:r>
              <a:rPr lang="ru-RU" b="0" i="0" u="none" baseline="0" dirty="0"/>
              <a:t>понимание</a:t>
            </a:r>
          </a:p>
          <a:p>
            <a:pPr marL="457200" indent="-457200" algn="l" rtl="0">
              <a:spcAft>
                <a:spcPts val="900"/>
              </a:spcAft>
              <a:buFont typeface="+mj-lt"/>
              <a:buAutoNum type="arabicPeriod"/>
            </a:pPr>
            <a:r>
              <a:rPr lang="ru-RU" b="0" i="0" u="none" baseline="0" dirty="0"/>
              <a:t>Давать информацию </a:t>
            </a:r>
            <a:r>
              <a:rPr lang="ru-RU" b="0" i="0" u="none" baseline="0" dirty="0">
                <a:solidFill>
                  <a:srgbClr val="A90025"/>
                </a:solidFill>
                <a:latin typeface="+mj-lt"/>
              </a:rPr>
              <a:t>в разной форме </a:t>
            </a:r>
            <a:r>
              <a:rPr lang="ru-RU" b="0" i="0" u="none" baseline="0" dirty="0"/>
              <a:t>(рисунки, мимика, и др.)</a:t>
            </a:r>
          </a:p>
          <a:p>
            <a:pPr marL="457200" indent="-457200" algn="l" rtl="0">
              <a:spcAft>
                <a:spcPts val="900"/>
              </a:spcAft>
              <a:buFont typeface="+mj-lt"/>
              <a:buAutoNum type="arabicPeriod"/>
            </a:pPr>
            <a:r>
              <a:rPr lang="ru-RU" b="0" i="0" u="none" baseline="0" dirty="0">
                <a:solidFill>
                  <a:srgbClr val="A90025"/>
                </a:solidFill>
                <a:latin typeface="+mj-lt"/>
              </a:rPr>
              <a:t>Выбрать</a:t>
            </a:r>
            <a:r>
              <a:rPr lang="ru-RU" b="0" i="0" u="none" baseline="0" dirty="0"/>
              <a:t> наиболее подходящие средства связи (лично, телефон, электронная почта, и т.д.)</a:t>
            </a:r>
            <a:endParaRPr lang="ru-RU"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35</a:t>
            </a:fld>
            <a:endParaRPr lang="ru-RU"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ru-RU" b="0" i="0" u="none" baseline="0">
                <a:ea typeface="Helvetica" charset="0"/>
                <a:cs typeface="Helvetica" charset="0"/>
              </a:rPr>
              <a:t>Общий пакет H3SE - TCT 4.1 – Человеческие факторы, слабые сигналы и обмен информацией – V2</a:t>
            </a:r>
            <a:endParaRPr lang="ru-RU" altLang="fr-FR" dirty="0" smtClean="0">
              <a:ea typeface="Helvetica" charset="0"/>
              <a:cs typeface="Helvetica" charset="0"/>
            </a:endParaRPr>
          </a:p>
        </p:txBody>
      </p:sp>
    </p:spTree>
    <p:extLst>
      <p:ext uri="{BB962C8B-B14F-4D97-AF65-F5344CB8AC3E}">
        <p14:creationId xmlns:p14="http://schemas.microsoft.com/office/powerpoint/2010/main" val="2988336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ru-RU" b="1" i="0" u="none" baseline="0"/>
              <a:t>Местные особенности</a:t>
            </a:r>
            <a:endParaRPr lang="ru-RU" dirty="0"/>
          </a:p>
        </p:txBody>
      </p:sp>
      <p:sp>
        <p:nvSpPr>
          <p:cNvPr id="3" name="Espace réservé du texte 2"/>
          <p:cNvSpPr>
            <a:spLocks noGrp="1"/>
          </p:cNvSpPr>
          <p:nvPr>
            <p:ph type="body" sz="quarter" idx="12"/>
          </p:nvPr>
        </p:nvSpPr>
        <p:spPr>
          <a:solidFill>
            <a:srgbClr val="FFFF00"/>
          </a:solidFill>
        </p:spPr>
        <p:txBody>
          <a:bodyPr anchor="ctr"/>
          <a:lstStyle/>
          <a:p>
            <a:pPr marL="0" indent="0" algn="ctr" rtl="0">
              <a:buNone/>
            </a:pPr>
            <a:r>
              <a:rPr lang="ru-RU" b="0" i="0" u="none" baseline="0">
                <a:solidFill>
                  <a:srgbClr val="FF0000"/>
                </a:solidFill>
              </a:rPr>
              <a:t>Слайд для заполнения на месте культурных особенностей страны, которые нужно знать для общения.</a:t>
            </a:r>
            <a:endParaRPr lang="ru-RU" dirty="0">
              <a:solidFill>
                <a:srgbClr val="FF0000"/>
              </a:solidFill>
            </a:endParaRPr>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36</a:t>
            </a:fld>
            <a:endParaRPr lang="ru-RU"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ru-RU" b="0" i="0" u="none" baseline="0">
                <a:ea typeface="Helvetica" charset="0"/>
                <a:cs typeface="Helvetica" charset="0"/>
              </a:rPr>
              <a:t>Общий пакет H3SE - TCT 4.1 – Человеческие факторы, слабые сигналы и обмен информацией – V2</a:t>
            </a:r>
            <a:endParaRPr lang="ru-RU" altLang="fr-FR" dirty="0" smtClean="0">
              <a:ea typeface="Helvetica" charset="0"/>
              <a:cs typeface="Helvetica" charset="0"/>
            </a:endParaRPr>
          </a:p>
        </p:txBody>
      </p:sp>
    </p:spTree>
    <p:extLst>
      <p:ext uri="{BB962C8B-B14F-4D97-AF65-F5344CB8AC3E}">
        <p14:creationId xmlns:p14="http://schemas.microsoft.com/office/powerpoint/2010/main" val="6533848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ru-RU" b="1" i="0" u="none" baseline="0"/>
              <a:t>Как улучшить межкультурную коммуникацию?</a:t>
            </a:r>
            <a:endParaRPr lang="ru-RU" dirty="0"/>
          </a:p>
        </p:txBody>
      </p:sp>
      <p:sp>
        <p:nvSpPr>
          <p:cNvPr id="3" name="Espace réservé du texte 2"/>
          <p:cNvSpPr>
            <a:spLocks noGrp="1"/>
          </p:cNvSpPr>
          <p:nvPr>
            <p:ph type="body" sz="quarter" idx="12"/>
          </p:nvPr>
        </p:nvSpPr>
        <p:spPr>
          <a:xfrm>
            <a:off x="457200" y="1361609"/>
            <a:ext cx="8218800" cy="5040311"/>
          </a:xfrm>
        </p:spPr>
        <p:txBody>
          <a:bodyPr/>
          <a:lstStyle/>
          <a:p>
            <a:pPr algn="just" rtl="0">
              <a:spcAft>
                <a:spcPts val="1500"/>
              </a:spcAft>
            </a:pPr>
            <a:r>
              <a:rPr lang="ru-RU" b="0" i="0" u="none" baseline="0"/>
              <a:t>Развивать знания о различных культурах</a:t>
            </a:r>
          </a:p>
          <a:p>
            <a:pPr algn="just" rtl="0">
              <a:spcAft>
                <a:spcPts val="1500"/>
              </a:spcAft>
            </a:pPr>
            <a:r>
              <a:rPr lang="ru-RU" b="0" i="0" u="none" baseline="0"/>
              <a:t>Делиться практическим опытом в простой форме</a:t>
            </a:r>
          </a:p>
          <a:p>
            <a:pPr algn="just" rtl="0">
              <a:spcAft>
                <a:spcPts val="1500"/>
              </a:spcAft>
            </a:pPr>
            <a:r>
              <a:rPr lang="ru-RU" b="0" i="0" u="none" baseline="0"/>
              <a:t>Избегать юмора</a:t>
            </a:r>
          </a:p>
          <a:p>
            <a:pPr algn="just" rtl="0">
              <a:spcAft>
                <a:spcPts val="1500"/>
              </a:spcAft>
            </a:pPr>
            <a:r>
              <a:rPr lang="ru-RU" b="0" i="0" u="none" baseline="0"/>
              <a:t>Адаптировать структуру, ритм и движение в вашем общении</a:t>
            </a:r>
          </a:p>
          <a:p>
            <a:pPr algn="just" rtl="0">
              <a:spcAft>
                <a:spcPts val="1500"/>
              </a:spcAft>
            </a:pPr>
            <a:r>
              <a:rPr lang="ru-RU" b="0" i="0" u="none" baseline="0"/>
              <a:t>Уважать различия</a:t>
            </a:r>
          </a:p>
          <a:p>
            <a:pPr algn="just" rtl="0">
              <a:spcAft>
                <a:spcPts val="1500"/>
              </a:spcAft>
            </a:pPr>
            <a:r>
              <a:rPr lang="ru-RU" b="0" i="0" u="none" baseline="0"/>
              <a:t>Не придавать слишком большое значение культурным особенностям</a:t>
            </a:r>
            <a:endParaRPr lang="ru-RU"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37</a:t>
            </a:fld>
            <a:endParaRPr lang="ru-RU"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ru-RU" b="0" i="0" u="none" baseline="0">
                <a:ea typeface="Helvetica" charset="0"/>
                <a:cs typeface="Helvetica" charset="0"/>
              </a:rPr>
              <a:t>Общий пакет H3SE - TCT 4.1 – Человеческие факторы, слабые сигналы и обмен информацией – V2</a:t>
            </a:r>
            <a:endParaRPr lang="ru-RU" altLang="fr-FR" dirty="0" smtClean="0">
              <a:ea typeface="Helvetica" charset="0"/>
              <a:cs typeface="Helvetica" charset="0"/>
            </a:endParaRPr>
          </a:p>
        </p:txBody>
      </p:sp>
    </p:spTree>
    <p:extLst>
      <p:ext uri="{BB962C8B-B14F-4D97-AF65-F5344CB8AC3E}">
        <p14:creationId xmlns:p14="http://schemas.microsoft.com/office/powerpoint/2010/main" val="7616617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ru-RU" b="1" i="0" u="none" baseline="0"/>
              <a:t>Заключение</a:t>
            </a:r>
            <a:endParaRPr lang="ru-RU" dirty="0"/>
          </a:p>
        </p:txBody>
      </p:sp>
      <p:sp>
        <p:nvSpPr>
          <p:cNvPr id="3" name="Espace réservé du texte 2"/>
          <p:cNvSpPr>
            <a:spLocks noGrp="1"/>
          </p:cNvSpPr>
          <p:nvPr>
            <p:ph type="body" sz="quarter" idx="12"/>
          </p:nvPr>
        </p:nvSpPr>
        <p:spPr/>
        <p:txBody>
          <a:bodyPr/>
          <a:lstStyle/>
          <a:p>
            <a:pPr algn="just" rtl="0"/>
            <a:r>
              <a:rPr lang="ru-RU" b="1" i="0" u="none" baseline="0"/>
              <a:t>Что вы узнали о человеческом факторе и поведенческом аспекте?</a:t>
            </a:r>
            <a:endParaRPr lang="ru-RU" dirty="0" smtClean="0"/>
          </a:p>
          <a:p>
            <a:pPr marL="0" indent="0" algn="just" rtl="0">
              <a:buNone/>
            </a:pPr>
            <a:r>
              <a:rPr lang="ru-RU" b="0" i="0" u="none" baseline="0"/>
              <a:t> </a:t>
            </a:r>
            <a:endParaRPr lang="ru-RU" dirty="0" smtClean="0"/>
          </a:p>
          <a:p>
            <a:pPr algn="just" rtl="0"/>
            <a:r>
              <a:rPr lang="ru-RU" b="1" i="0" u="none" baseline="0"/>
              <a:t>Что бы вы теперь сделали по-другому?</a:t>
            </a:r>
            <a:endParaRPr lang="ru-RU" dirty="0" smtClean="0"/>
          </a:p>
          <a:p>
            <a:pPr marL="0" indent="0" algn="just" rtl="0">
              <a:buNone/>
            </a:pPr>
            <a:r>
              <a:rPr lang="ru-RU" b="0" i="0" u="none" baseline="0"/>
              <a:t> </a:t>
            </a:r>
            <a:endParaRPr lang="ru-RU" dirty="0" smtClean="0"/>
          </a:p>
          <a:p>
            <a:pPr algn="just" rtl="0"/>
            <a:r>
              <a:rPr lang="ru-RU" b="1" i="0" u="none" baseline="0"/>
              <a:t>Есть ли еще какие-нибудь вопросы?</a:t>
            </a:r>
            <a:r>
              <a:rPr lang="ru-RU" b="0" i="0" u="none" baseline="0">
                <a:effectLst/>
              </a:rPr>
              <a:t> </a:t>
            </a:r>
            <a:endParaRPr lang="ru-RU"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38</a:t>
            </a:fld>
            <a:endParaRPr lang="ru-RU"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ru-RU" b="0" i="0" u="none" baseline="0">
                <a:ea typeface="Helvetica" charset="0"/>
                <a:cs typeface="Helvetica" charset="0"/>
              </a:rPr>
              <a:t>Общий пакет H3SE - TCT 4.1 – Человеческие факторы, слабые сигналы и обмен информацией – V2</a:t>
            </a:r>
            <a:endParaRPr lang="ru-RU" altLang="fr-FR" dirty="0" smtClean="0">
              <a:ea typeface="Helvetica" charset="0"/>
              <a:cs typeface="Helvetica" charset="0"/>
            </a:endParaRPr>
          </a:p>
        </p:txBody>
      </p:sp>
    </p:spTree>
    <p:extLst>
      <p:ext uri="{BB962C8B-B14F-4D97-AF65-F5344CB8AC3E}">
        <p14:creationId xmlns:p14="http://schemas.microsoft.com/office/powerpoint/2010/main" val="1526530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ru-RU" b="1" i="0" u="none" baseline="0"/>
              <a:t>Катастрофа Аполло</a:t>
            </a:r>
            <a:endParaRPr lang="ru-RU" dirty="0"/>
          </a:p>
        </p:txBody>
      </p:sp>
      <p:sp>
        <p:nvSpPr>
          <p:cNvPr id="21507"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1A7F48A2-1A32-1B4A-9E8F-881EBB04735E}" type="slidenum">
              <a:rPr>
                <a:solidFill>
                  <a:srgbClr val="898989"/>
                </a:solidFill>
                <a:ea typeface="Helvetica" charset="0"/>
                <a:cs typeface="Helvetica" charset="0"/>
              </a:rPr>
              <a:pPr/>
              <a:t>4</a:t>
            </a:fld>
            <a:endParaRPr lang="ru-RU" altLang="fr-FR">
              <a:solidFill>
                <a:srgbClr val="898989"/>
              </a:solidFill>
              <a:ea typeface="Helvetica" charset="0"/>
              <a:cs typeface="Helvetica" charset="0"/>
            </a:endParaRPr>
          </a:p>
        </p:txBody>
      </p:sp>
      <p:pic>
        <p:nvPicPr>
          <p:cNvPr id="21508" name="Image 5" descr="../../../../../../Desktop/Capture%20d’écran%202016-07-13%20à%2017.2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628775"/>
            <a:ext cx="5389562"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ru-RU" b="0" i="0" u="none" baseline="0">
                <a:ea typeface="Helvetica" charset="0"/>
                <a:cs typeface="Helvetica" charset="0"/>
              </a:rPr>
              <a:t>Общий пакет H3SE - TCT 4.1 – Человеческие факторы, слабые сигналы и обмен информацией – V2</a:t>
            </a:r>
            <a:endParaRPr lang="ru-RU"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ru-RU" b="1" i="0" u="none" baseline="0"/>
              <a:t>Предотвращенная катастрофа авиалайнера Qantas 32</a:t>
            </a:r>
            <a:endParaRPr lang="ru-RU" dirty="0"/>
          </a:p>
        </p:txBody>
      </p:sp>
      <p:sp>
        <p:nvSpPr>
          <p:cNvPr id="22531"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37C8A45D-C8D1-174F-AF7C-0A16B54843C7}" type="slidenum">
              <a:rPr>
                <a:solidFill>
                  <a:srgbClr val="898989"/>
                </a:solidFill>
                <a:ea typeface="Helvetica" charset="0"/>
                <a:cs typeface="Helvetica" charset="0"/>
              </a:rPr>
              <a:pPr/>
              <a:t>5</a:t>
            </a:fld>
            <a:endParaRPr lang="ru-RU" altLang="fr-FR">
              <a:solidFill>
                <a:srgbClr val="898989"/>
              </a:solidFill>
              <a:ea typeface="Helvetica" charset="0"/>
              <a:cs typeface="Helvetica" charset="0"/>
            </a:endParaRPr>
          </a:p>
        </p:txBody>
      </p:sp>
      <p:pic>
        <p:nvPicPr>
          <p:cNvPr id="22532" name="Image 5" descr="../../../../../../Desktop/Capture%20d’écran%202016-07-18%20à%2010.1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628775"/>
            <a:ext cx="629285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ru-RU" b="0" i="0" u="none" baseline="0">
                <a:ea typeface="Helvetica" charset="0"/>
                <a:cs typeface="Helvetica" charset="0"/>
              </a:rPr>
              <a:t>Общий пакет H3SE - TCT 4.1 – Человеческие факторы, слабые сигналы и обмен информацией – V2</a:t>
            </a:r>
            <a:endParaRPr lang="ru-RU"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ru-RU" b="1" i="0" u="none" baseline="0"/>
              <a:t>Человеческий фактор: последний барьер</a:t>
            </a:r>
            <a:endParaRPr lang="ru-RU" dirty="0"/>
          </a:p>
        </p:txBody>
      </p:sp>
      <p:sp>
        <p:nvSpPr>
          <p:cNvPr id="20483"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325C0674-09CA-0E43-A4AA-1B4C41935B25}" type="slidenum">
              <a:rPr>
                <a:solidFill>
                  <a:srgbClr val="898989"/>
                </a:solidFill>
                <a:ea typeface="Helvetica" charset="0"/>
                <a:cs typeface="Helvetica" charset="0"/>
              </a:rPr>
              <a:pPr/>
              <a:t>6</a:t>
            </a:fld>
            <a:endParaRPr lang="ru-RU" altLang="fr-FR">
              <a:solidFill>
                <a:srgbClr val="898989"/>
              </a:solidFill>
              <a:ea typeface="Helvetica" charset="0"/>
              <a:cs typeface="Helvetica" charset="0"/>
            </a:endParaRPr>
          </a:p>
        </p:txBody>
      </p:sp>
      <p:pic>
        <p:nvPicPr>
          <p:cNvPr id="2048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908050"/>
            <a:ext cx="7907337"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706438" y="1200150"/>
            <a:ext cx="2112962" cy="287338"/>
          </a:xfrm>
          <a:prstGeom prst="rect">
            <a:avLst/>
          </a:prstGeom>
          <a:solidFill>
            <a:schemeClr val="bg1">
              <a:lumMod val="85000"/>
            </a:schemeClr>
          </a:solidFill>
          <a:ln w="12700">
            <a:noFill/>
            <a:miter lim="800000"/>
            <a:headEnd/>
            <a:tailEnd/>
          </a:ln>
        </p:spPr>
        <p:txBody>
          <a:bodyPr lIns="0" tIns="0" rIns="0" bIns="0"/>
          <a:lstStyle>
            <a:lvl1pPr marL="342900" indent="-342900">
              <a:defRPr>
                <a:solidFill>
                  <a:schemeClr val="tx1"/>
                </a:solidFill>
                <a:latin typeface="Arial" charset="0"/>
                <a:ea typeface="Arial" charset="0"/>
                <a:cs typeface="Arial" charset="0"/>
              </a:defRPr>
            </a:lvl1pPr>
            <a:lvl2pPr marL="87313">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lvl="1" algn="l" rtl="0">
              <a:lnSpc>
                <a:spcPct val="95000"/>
              </a:lnSpc>
              <a:spcBef>
                <a:spcPts val="600"/>
              </a:spcBef>
              <a:spcAft>
                <a:spcPts val="600"/>
              </a:spcAft>
              <a:buClr>
                <a:srgbClr val="00523F"/>
              </a:buClr>
            </a:pPr>
            <a:r>
              <a:rPr lang="ru-RU" b="0" i="0" u="none" baseline="0">
                <a:solidFill>
                  <a:srgbClr val="BD2B0B"/>
                </a:solidFill>
                <a:latin typeface="Calibri" charset="0"/>
              </a:rPr>
              <a:t>Защитные барьеры</a:t>
            </a:r>
          </a:p>
        </p:txBody>
      </p:sp>
      <p:sp>
        <p:nvSpPr>
          <p:cNvPr id="9" name="Rounded Rectangle 11"/>
          <p:cNvSpPr/>
          <p:nvPr/>
        </p:nvSpPr>
        <p:spPr bwMode="auto">
          <a:xfrm>
            <a:off x="1727200" y="5113338"/>
            <a:ext cx="5976938" cy="1008062"/>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r>
              <a:rPr lang="ru-RU" b="1" i="0" u="none" baseline="0">
                <a:solidFill>
                  <a:srgbClr val="BD2B0B"/>
                </a:solidFill>
                <a:latin typeface="Calibri" charset="0"/>
              </a:rPr>
              <a:t>Наличие и размер отверстий в различных барьерах (технический, организационный, человеческий) сильно зависят от человеческого и организационного факторов. </a:t>
            </a:r>
            <a:endParaRPr lang="ru-RU" altLang="fr-FR" b="1" u="sng" dirty="0">
              <a:solidFill>
                <a:srgbClr val="BD2B0B"/>
              </a:solidFill>
              <a:latin typeface="Calibri" charset="0"/>
            </a:endParaRPr>
          </a:p>
        </p:txBody>
      </p:sp>
      <p:sp>
        <p:nvSpPr>
          <p:cNvPr id="10" name="Oval 2"/>
          <p:cNvSpPr/>
          <p:nvPr/>
        </p:nvSpPr>
        <p:spPr>
          <a:xfrm>
            <a:off x="498475" y="3141663"/>
            <a:ext cx="865188" cy="358775"/>
          </a:xfrm>
          <a:prstGeom prst="ellipse">
            <a:avLst/>
          </a:prstGeom>
          <a:solidFill>
            <a:srgbClr val="C00000"/>
          </a:solidFill>
          <a:ln w="127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rtl="0" eaLnBrk="1" hangingPunct="1">
              <a:defRPr/>
            </a:pPr>
            <a:r>
              <a:rPr lang="ru-RU" sz="1200" b="0" i="0" u="none" baseline="0">
                <a:solidFill>
                  <a:schemeClr val="bg1"/>
                </a:solidFill>
              </a:rPr>
              <a:t>РИСК</a:t>
            </a:r>
          </a:p>
        </p:txBody>
      </p:sp>
      <p:sp>
        <p:nvSpPr>
          <p:cNvPr id="11" name="Oval 12"/>
          <p:cNvSpPr/>
          <p:nvPr/>
        </p:nvSpPr>
        <p:spPr>
          <a:xfrm>
            <a:off x="490538" y="3743325"/>
            <a:ext cx="863600" cy="360363"/>
          </a:xfrm>
          <a:prstGeom prst="ellipse">
            <a:avLst/>
          </a:prstGeom>
          <a:solidFill>
            <a:srgbClr val="C00000"/>
          </a:solidFill>
          <a:ln w="127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rtl="0" eaLnBrk="1" hangingPunct="1">
              <a:defRPr/>
            </a:pPr>
            <a:r>
              <a:rPr lang="ru-RU" sz="1200" b="0" i="0" u="none" baseline="0">
                <a:solidFill>
                  <a:schemeClr val="bg1"/>
                </a:solidFill>
              </a:rPr>
              <a:t>РИСК</a:t>
            </a:r>
          </a:p>
        </p:txBody>
      </p:sp>
      <p:sp>
        <p:nvSpPr>
          <p:cNvPr id="12" name="Oval 13"/>
          <p:cNvSpPr/>
          <p:nvPr/>
        </p:nvSpPr>
        <p:spPr>
          <a:xfrm>
            <a:off x="684213" y="4411663"/>
            <a:ext cx="863600" cy="360362"/>
          </a:xfrm>
          <a:prstGeom prst="ellipse">
            <a:avLst/>
          </a:prstGeom>
          <a:solidFill>
            <a:srgbClr val="C00000"/>
          </a:solidFill>
          <a:ln w="127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rtl="0" eaLnBrk="1" hangingPunct="1">
              <a:defRPr/>
            </a:pPr>
            <a:r>
              <a:rPr lang="ru-RU" sz="1200" b="0" i="0" u="none" baseline="0">
                <a:solidFill>
                  <a:schemeClr val="bg1"/>
                </a:solidFill>
              </a:rPr>
              <a:t>РИСК</a:t>
            </a:r>
          </a:p>
        </p:txBody>
      </p:sp>
      <p:sp>
        <p:nvSpPr>
          <p:cNvPr id="13" name="Rectangle 12"/>
          <p:cNvSpPr/>
          <p:nvPr/>
        </p:nvSpPr>
        <p:spPr>
          <a:xfrm>
            <a:off x="2819399" y="4203700"/>
            <a:ext cx="1548000" cy="540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5250" indent="-95250" algn="l" rtl="0" eaLnBrk="1" hangingPunct="1">
              <a:buFont typeface="Arial" panose="020B0604020202020204" pitchFamily="34" charset="0"/>
              <a:buChar char="•"/>
              <a:defRPr/>
            </a:pPr>
            <a:r>
              <a:rPr lang="ru-RU" sz="1200" b="1" i="0" u="none" baseline="0" dirty="0">
                <a:solidFill>
                  <a:schemeClr val="tx1"/>
                </a:solidFill>
              </a:rPr>
              <a:t>Оборудование</a:t>
            </a:r>
          </a:p>
          <a:p>
            <a:pPr marL="95250" indent="-95250" algn="l" rtl="0" eaLnBrk="1" hangingPunct="1">
              <a:buFont typeface="Arial" panose="020B0604020202020204" pitchFamily="34" charset="0"/>
              <a:buChar char="•"/>
              <a:defRPr/>
            </a:pPr>
            <a:r>
              <a:rPr lang="ru-RU" sz="1200" b="1" i="0" u="none" baseline="0" dirty="0">
                <a:solidFill>
                  <a:schemeClr val="tx1"/>
                </a:solidFill>
              </a:rPr>
              <a:t>Проектирование</a:t>
            </a:r>
          </a:p>
        </p:txBody>
      </p:sp>
      <p:sp>
        <p:nvSpPr>
          <p:cNvPr id="14" name="Rectangle 13"/>
          <p:cNvSpPr/>
          <p:nvPr/>
        </p:nvSpPr>
        <p:spPr>
          <a:xfrm>
            <a:off x="6516688" y="2682875"/>
            <a:ext cx="1655762" cy="37465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5250" indent="-95250" algn="l" rtl="0" eaLnBrk="1" hangingPunct="1">
              <a:buFont typeface="Arial" panose="020B0604020202020204" pitchFamily="34" charset="0"/>
              <a:buChar char="•"/>
              <a:defRPr/>
            </a:pPr>
            <a:r>
              <a:rPr lang="ru-RU" sz="1400" b="1" i="0" u="none" baseline="0">
                <a:solidFill>
                  <a:schemeClr val="tx1"/>
                </a:solidFill>
              </a:rPr>
              <a:t>Люди</a:t>
            </a:r>
          </a:p>
        </p:txBody>
      </p:sp>
      <p:sp>
        <p:nvSpPr>
          <p:cNvPr id="15" name="Rectangle 14"/>
          <p:cNvSpPr/>
          <p:nvPr/>
        </p:nvSpPr>
        <p:spPr>
          <a:xfrm>
            <a:off x="4716463" y="3413125"/>
            <a:ext cx="2376487" cy="5111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5250" indent="-95250" algn="l" rtl="0" eaLnBrk="1" hangingPunct="1">
              <a:buFont typeface="Arial" panose="020B0604020202020204" pitchFamily="34" charset="0"/>
              <a:buChar char="•"/>
              <a:defRPr/>
            </a:pPr>
            <a:r>
              <a:rPr lang="ru-RU" sz="1200" b="1" i="0" u="none" baseline="0">
                <a:solidFill>
                  <a:schemeClr val="tx1"/>
                </a:solidFill>
              </a:rPr>
              <a:t>Процессы</a:t>
            </a:r>
          </a:p>
          <a:p>
            <a:pPr marL="95250" indent="-95250" algn="l" rtl="0" eaLnBrk="1" hangingPunct="1">
              <a:buFont typeface="Arial" panose="020B0604020202020204" pitchFamily="34" charset="0"/>
              <a:buChar char="•"/>
              <a:defRPr/>
            </a:pPr>
            <a:r>
              <a:rPr lang="ru-RU" sz="1200" b="1" i="0" u="none" baseline="0">
                <a:solidFill>
                  <a:schemeClr val="tx1"/>
                </a:solidFill>
              </a:rPr>
              <a:t>Системы управления</a:t>
            </a:r>
          </a:p>
        </p:txBody>
      </p:sp>
      <p:sp>
        <p:nvSpPr>
          <p:cNvPr id="20493" name="TextBox 4"/>
          <p:cNvSpPr txBox="1">
            <a:spLocks noChangeArrowheads="1"/>
          </p:cNvSpPr>
          <p:nvPr/>
        </p:nvSpPr>
        <p:spPr bwMode="auto">
          <a:xfrm>
            <a:off x="5003800" y="3151188"/>
            <a:ext cx="1365250" cy="261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ru-RU" sz="1100" b="0" i="1" u="none" baseline="0"/>
              <a:t>Формальные действия</a:t>
            </a:r>
          </a:p>
        </p:txBody>
      </p:sp>
      <p:sp>
        <p:nvSpPr>
          <p:cNvPr id="20494" name="TextBox 16"/>
          <p:cNvSpPr txBox="1">
            <a:spLocks noChangeArrowheads="1"/>
          </p:cNvSpPr>
          <p:nvPr/>
        </p:nvSpPr>
        <p:spPr bwMode="auto">
          <a:xfrm>
            <a:off x="6615113" y="2420938"/>
            <a:ext cx="1603375" cy="261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ru-RU" sz="1100" b="0" i="1" u="none" baseline="0"/>
              <a:t>Неформальные действия</a:t>
            </a:r>
          </a:p>
        </p:txBody>
      </p:sp>
      <p:sp>
        <p:nvSpPr>
          <p:cNvPr id="1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ru-RU" b="0" i="0" u="none" baseline="0">
                <a:ea typeface="Helvetica" charset="0"/>
                <a:cs typeface="Helvetica" charset="0"/>
              </a:rPr>
              <a:t>Общий пакет H3SE - TCT 4.1 – Человеческие факторы, слабые сигналы и обмен информацией – V2</a:t>
            </a:r>
            <a:endParaRPr lang="ru-RU" altLang="fr-FR" dirty="0" smtClean="0">
              <a:ea typeface="Helvetica" charset="0"/>
              <a:cs typeface="Helvetic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down)">
                                      <p:cBhvr>
                                        <p:cTn id="7" dur="1000"/>
                                        <p:tgtEl>
                                          <p:spTgt spid="9">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wipe(down)">
                                      <p:cBhvr>
                                        <p:cTn id="10"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ru-RU" b="1" i="0" u="none" baseline="0"/>
              <a:t>Что характеризует человеческий фактор</a:t>
            </a:r>
            <a:endParaRPr lang="ru-RU" dirty="0"/>
          </a:p>
        </p:txBody>
      </p:sp>
      <p:sp>
        <p:nvSpPr>
          <p:cNvPr id="3" name="Espace réservé du texte 2"/>
          <p:cNvSpPr>
            <a:spLocks noGrp="1"/>
          </p:cNvSpPr>
          <p:nvPr>
            <p:ph type="body" sz="quarter" idx="12"/>
          </p:nvPr>
        </p:nvSpPr>
        <p:spPr/>
        <p:txBody>
          <a:bodyPr/>
          <a:lstStyle/>
          <a:p>
            <a:pPr algn="l" rtl="0">
              <a:spcAft>
                <a:spcPts val="1500"/>
              </a:spcAft>
            </a:pPr>
            <a:r>
              <a:rPr lang="ru-RU" b="0" i="0" u="none" baseline="0"/>
              <a:t>Человеческий фактор для безопасности характеризуется следующим: </a:t>
            </a:r>
          </a:p>
          <a:p>
            <a:pPr lvl="1" algn="l" rtl="0">
              <a:spcAft>
                <a:spcPts val="1500"/>
              </a:spcAft>
            </a:pPr>
            <a:r>
              <a:rPr lang="ru-RU" b="0" i="0" u="none" baseline="0"/>
              <a:t>Восприятие риска (сигналы и суждения)</a:t>
            </a:r>
          </a:p>
          <a:p>
            <a:pPr lvl="1" algn="l" rtl="0">
              <a:spcAft>
                <a:spcPts val="1500"/>
              </a:spcAft>
            </a:pPr>
            <a:r>
              <a:rPr lang="ru-RU" b="0" i="0" u="none" baseline="0"/>
              <a:t>Оценка риска</a:t>
            </a:r>
          </a:p>
          <a:p>
            <a:pPr lvl="1" algn="l" rtl="0">
              <a:spcAft>
                <a:spcPts val="1500"/>
              </a:spcAft>
            </a:pPr>
            <a:r>
              <a:rPr lang="ru-RU" b="0" i="0" u="none" baseline="0"/>
              <a:t>Принятие риска.</a:t>
            </a:r>
            <a:endParaRPr lang="ru-RU"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7</a:t>
            </a:fld>
            <a:endParaRPr lang="ru-RU"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ru-RU" b="0" i="0" u="none" baseline="0">
                <a:ea typeface="Helvetica" charset="0"/>
                <a:cs typeface="Helvetica" charset="0"/>
              </a:rPr>
              <a:t>Общий пакет H3SE - TCT 4.1 – Человеческие факторы, слабые сигналы и обмен информацией – V2</a:t>
            </a:r>
            <a:endParaRPr lang="ru-RU" altLang="fr-FR" dirty="0" smtClean="0">
              <a:ea typeface="Helvetica" charset="0"/>
              <a:cs typeface="Helvetica" charset="0"/>
            </a:endParaRPr>
          </a:p>
        </p:txBody>
      </p:sp>
    </p:spTree>
    <p:extLst>
      <p:ext uri="{BB962C8B-B14F-4D97-AF65-F5344CB8AC3E}">
        <p14:creationId xmlns:p14="http://schemas.microsoft.com/office/powerpoint/2010/main" val="1648341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ru-RU" b="1" i="0" u="none" baseline="0"/>
              <a:t>Восприятие риска</a:t>
            </a:r>
            <a:endParaRPr lang="ru-RU" dirty="0"/>
          </a:p>
        </p:txBody>
      </p:sp>
      <p:sp>
        <p:nvSpPr>
          <p:cNvPr id="4" name="Espace réservé du numéro de diapositive 3"/>
          <p:cNvSpPr>
            <a:spLocks noGrp="1"/>
          </p:cNvSpPr>
          <p:nvPr>
            <p:ph type="sldNum" sz="quarter" idx="11"/>
          </p:nvPr>
        </p:nvSpPr>
        <p:spPr/>
        <p:txBody>
          <a:bodyPr/>
          <a:lstStyle/>
          <a:p>
            <a:pPr algn="r" rtl="0"/>
            <a:fld id="{A2790189-416C-E549-83DE-8B3BF5286D36}" type="slidenum">
              <a:rPr/>
              <a:pPr/>
              <a:t>8</a:t>
            </a:fld>
            <a:endParaRPr lang="ru-RU" altLang="fr-F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ru-RU" sz="900" b="0" i="0" u="none" baseline="0">
                <a:ea typeface="Helvetica" charset="0"/>
                <a:cs typeface="Helvetica" charset="0"/>
              </a:rPr>
              <a:t>Общий пакет H3SE - TCT 4.1 – Человеческие факторы, слабые сигналы и обмен информацией – V2</a:t>
            </a:r>
            <a:endParaRPr lang="ru-RU" altLang="fr-FR" sz="900" dirty="0" smtClean="0">
              <a:ea typeface="Helvetica" charset="0"/>
              <a:cs typeface="Helvetica" charset="0"/>
            </a:endParaRPr>
          </a:p>
        </p:txBody>
      </p:sp>
    </p:spTree>
    <p:extLst>
      <p:ext uri="{BB962C8B-B14F-4D97-AF65-F5344CB8AC3E}">
        <p14:creationId xmlns:p14="http://schemas.microsoft.com/office/powerpoint/2010/main" val="2101472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ru-RU" b="1" i="0" u="none" baseline="0"/>
              <a:t>Восприятие риска основано на приеме и обработке сигналов (1/2)</a:t>
            </a:r>
            <a:endParaRPr lang="ru-RU" dirty="0"/>
          </a:p>
        </p:txBody>
      </p:sp>
      <p:sp>
        <p:nvSpPr>
          <p:cNvPr id="23554" name="Espace réservé du texte 2"/>
          <p:cNvSpPr>
            <a:spLocks noGrp="1"/>
          </p:cNvSpPr>
          <p:nvPr>
            <p:ph type="body" sz="quarter" idx="12"/>
          </p:nvPr>
        </p:nvSpPr>
        <p:spPr>
          <a:xfrm>
            <a:off x="457200" y="2205038"/>
            <a:ext cx="8218488" cy="2087562"/>
          </a:xfrm>
        </p:spPr>
        <p:txBody>
          <a:bodyPr/>
          <a:lstStyle/>
          <a:p>
            <a:pPr marL="0" indent="0" algn="l" rtl="0" eaLnBrk="1" hangingPunct="1">
              <a:spcAft>
                <a:spcPts val="1500"/>
              </a:spcAft>
              <a:buFont typeface="Lucida Grande" charset="0"/>
              <a:buNone/>
            </a:pPr>
            <a:r>
              <a:rPr lang="ru-RU" b="0" i="0" u="none" baseline="0">
                <a:cs typeface="Arial" charset="0"/>
              </a:rPr>
              <a:t>Восприятие рисков - это...  </a:t>
            </a:r>
          </a:p>
          <a:p>
            <a:pPr algn="l" rtl="0" eaLnBrk="1" hangingPunct="1">
              <a:spcAft>
                <a:spcPts val="1500"/>
              </a:spcAft>
            </a:pPr>
            <a:r>
              <a:rPr lang="ru-RU" b="0" i="0" u="none" baseline="0">
                <a:cs typeface="Arial" charset="0"/>
              </a:rPr>
              <a:t>Восприятие внешних сигналов, которые можно рассматривать как потенциальные риски. </a:t>
            </a:r>
            <a:endParaRPr lang="ru-RU" altLang="fr-FR" dirty="0">
              <a:cs typeface="Arial" charset="0"/>
            </a:endParaRPr>
          </a:p>
          <a:p>
            <a:pPr algn="l" rtl="0" eaLnBrk="1" hangingPunct="1">
              <a:spcAft>
                <a:spcPts val="1500"/>
              </a:spcAft>
            </a:pPr>
            <a:r>
              <a:rPr lang="ru-RU" b="0" i="0" u="none" baseline="0">
                <a:cs typeface="Arial" charset="0"/>
              </a:rPr>
              <a:t>Субъективное мнение людей о характеристиках и серьезности рисков.</a:t>
            </a:r>
            <a:endParaRPr lang="ru-RU" altLang="fr-FR" dirty="0">
              <a:cs typeface="Arial" charset="0"/>
            </a:endParaRPr>
          </a:p>
          <a:p>
            <a:pPr marL="0" indent="0" algn="l" rtl="0" eaLnBrk="1" hangingPunct="1"/>
            <a:endParaRPr lang="ru-RU" altLang="fr-FR" dirty="0">
              <a:cs typeface="Arial" charset="0"/>
            </a:endParaRPr>
          </a:p>
        </p:txBody>
      </p:sp>
      <p:sp>
        <p:nvSpPr>
          <p:cNvPr id="23556"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47CBE1A4-0BBB-C34E-AB7C-D139AE59CB20}" type="slidenum">
              <a:rPr>
                <a:solidFill>
                  <a:srgbClr val="898989"/>
                </a:solidFill>
                <a:ea typeface="Helvetica" charset="0"/>
                <a:cs typeface="Helvetica" charset="0"/>
              </a:rPr>
              <a:pPr/>
              <a:t>9</a:t>
            </a:fld>
            <a:endParaRPr lang="ru-RU" altLang="fr-FR">
              <a:solidFill>
                <a:srgbClr val="898989"/>
              </a:solidFill>
              <a:ea typeface="Helvetica" charset="0"/>
              <a:cs typeface="Helvetica" charset="0"/>
            </a:endParaRP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ru-RU" b="0" i="0" u="none" baseline="0">
                <a:ea typeface="Helvetica" charset="0"/>
                <a:cs typeface="Helvetica" charset="0"/>
              </a:rPr>
              <a:t>Общий пакет H3SE - TCT 4.1 – Человеческие факторы, слабые сигналы и обмен информацией – V2</a:t>
            </a:r>
            <a:endParaRPr lang="ru-RU"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r_total_modele_rouge_fonc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fr_total_modele_rouge_fonce</Template>
  <TotalTime>1913</TotalTime>
  <Words>1964</Words>
  <Application>Microsoft Office PowerPoint</Application>
  <PresentationFormat>Affichage à l'écran (4:3)</PresentationFormat>
  <Paragraphs>306</Paragraphs>
  <Slides>38</Slides>
  <Notes>9</Notes>
  <HiddenSlides>0</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fr_total_modele_rouge_fonce</vt:lpstr>
      <vt:lpstr>Человеческие факторы, слабые сигналы и обмен информацией</vt:lpstr>
      <vt:lpstr>Цели модуля</vt:lpstr>
      <vt:lpstr>Человеческий фактор для безопасности</vt:lpstr>
      <vt:lpstr>Катастрофа Аполло</vt:lpstr>
      <vt:lpstr>Предотвращенная катастрофа авиалайнера Qantas 32</vt:lpstr>
      <vt:lpstr>Человеческий фактор: последний барьер</vt:lpstr>
      <vt:lpstr>Что характеризует человеческий фактор</vt:lpstr>
      <vt:lpstr>Восприятие риска</vt:lpstr>
      <vt:lpstr>Восприятие риска основано на приеме и обработке сигналов (1/2)</vt:lpstr>
      <vt:lpstr>Восприятие риска основано на приеме и обработке сигналов (2/2)</vt:lpstr>
      <vt:lpstr>Как неврологическое явление, восприятие может изменяться  </vt:lpstr>
      <vt:lpstr>Сколько передач</vt:lpstr>
      <vt:lpstr>Слабые сигналы</vt:lpstr>
      <vt:lpstr>Слабые сигналы (1/2)</vt:lpstr>
      <vt:lpstr>Слабые сигналы (2/2)</vt:lpstr>
      <vt:lpstr>Оценка риска</vt:lpstr>
      <vt:lpstr>Потерянная эскадра в Бермудском треугольнике</vt:lpstr>
      <vt:lpstr>Потерянная эскадра в Бермудском треугольнике - факты </vt:lpstr>
      <vt:lpstr>Ошибка в оценке рисков</vt:lpstr>
      <vt:lpstr>Принятие рисков</vt:lpstr>
      <vt:lpstr>Видео о железнодорожном переезде</vt:lpstr>
      <vt:lpstr>Пример анализа- Пересечь железную дорогу  </vt:lpstr>
      <vt:lpstr>Компоненты принятия риска  </vt:lpstr>
      <vt:lpstr>Ваша очередь (1/3) </vt:lpstr>
      <vt:lpstr>Ваша очередь (2/3) </vt:lpstr>
      <vt:lpstr>Ваша очередь (3/3) </vt:lpstr>
      <vt:lpstr>А для вас?</vt:lpstr>
      <vt:lpstr>Существенная роль обмена информацией</vt:lpstr>
      <vt:lpstr>В последние минуты полета AF447 (Рио-Париж)</vt:lpstr>
      <vt:lpstr>Механическая модель обмена информацией</vt:lpstr>
      <vt:lpstr>Метакоммуникация для улучшения обмена информацией</vt:lpstr>
      <vt:lpstr>Активное слушание – 1-й ключ:  Прислушивайтесь к своему партнеру и ...перефразируйте  </vt:lpstr>
      <vt:lpstr>Активное слушание – 2-й ключ: Слушайте собеседника и … просите уточнять </vt:lpstr>
      <vt:lpstr>Обмен информацией – иностранные языки Видео с юмором</vt:lpstr>
      <vt:lpstr>Улучшить общение на иностранном языке – 10 советов</vt:lpstr>
      <vt:lpstr>Местные особенности</vt:lpstr>
      <vt:lpstr>Как улучшить межкультурную коммуникацию?</vt:lpstr>
      <vt:lpstr>Заключение</vt:lpstr>
    </vt:vector>
  </TitlesOfParts>
  <Company>TOTAL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J0039122</dc:creator>
  <cp:lastModifiedBy>Manuela Uribesolis</cp:lastModifiedBy>
  <cp:revision>57</cp:revision>
  <dcterms:created xsi:type="dcterms:W3CDTF">2015-09-07T13:13:13Z</dcterms:created>
  <dcterms:modified xsi:type="dcterms:W3CDTF">2017-07-10T21:48:23Z</dcterms:modified>
</cp:coreProperties>
</file>