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56" r:id="rId2"/>
    <p:sldId id="268" r:id="rId3"/>
    <p:sldId id="269" r:id="rId4"/>
    <p:sldId id="270" r:id="rId5"/>
    <p:sldId id="271" r:id="rId6"/>
    <p:sldId id="272"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27" autoAdjust="0"/>
    <p:restoredTop sz="94911" autoAdjust="0"/>
  </p:normalViewPr>
  <p:slideViewPr>
    <p:cSldViewPr snapToObjects="1">
      <p:cViewPr varScale="1">
        <p:scale>
          <a:sx n="67" d="100"/>
          <a:sy n="67" d="100"/>
        </p:scale>
        <p:origin x="-120" y="-104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8BA8AE10-F897-CB4F-BB62-2A35700977C7}" type="datetimeFigureOut">
              <a:rPr lang="fr-FR" altLang="fr-FR"/>
              <a:pPr/>
              <a:t>08/06/2017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51E858-279A-B847-B7B1-FE6EA67E9D15}" type="slidenum">
              <a:rPr lang="fr-FR" altLang="fr-FR"/>
              <a:pPr/>
              <a:t>‹N°›</a:t>
            </a:fld>
            <a:endParaRPr lang="fr-FR" altLang="fr-FR"/>
          </a:p>
        </p:txBody>
      </p:sp>
    </p:spTree>
    <p:extLst>
      <p:ext uri="{BB962C8B-B14F-4D97-AF65-F5344CB8AC3E}">
        <p14:creationId xmlns:p14="http://schemas.microsoft.com/office/powerpoint/2010/main" val="307776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568C2B6E-8B1B-E547-B2D9-2B383D65937A}" type="datetimeFigureOut">
              <a:rPr lang="fr-FR" altLang="fr-FR"/>
              <a:pPr/>
              <a:t>08/06/2017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B274422-62A0-1243-BBAF-4DD6E654D437}" type="slidenum">
              <a:rPr lang="fr-FR" altLang="fr-FR"/>
              <a:pPr/>
              <a:t>‹N°›</a:t>
            </a:fld>
            <a:endParaRPr lang="fr-FR" altLang="fr-FR"/>
          </a:p>
        </p:txBody>
      </p:sp>
    </p:spTree>
    <p:extLst>
      <p:ext uri="{BB962C8B-B14F-4D97-AF65-F5344CB8AC3E}">
        <p14:creationId xmlns:p14="http://schemas.microsoft.com/office/powerpoint/2010/main" val="12506620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65363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3" name="Espace réservé du numéro de diapositive 3"/>
          <p:cNvSpPr>
            <a:spLocks noGrp="1"/>
          </p:cNvSpPr>
          <p:nvPr>
            <p:ph type="sldNum" sz="quarter" idx="11"/>
          </p:nvPr>
        </p:nvSpPr>
        <p:spPr/>
        <p:txBody>
          <a:bodyPr/>
          <a:lstStyle>
            <a:lvl1pPr>
              <a:defRPr/>
            </a:lvl1pPr>
          </a:lstStyle>
          <a:p>
            <a:fld id="{304D424F-DDF2-144D-B7CC-CDA80D061066}" type="slidenum">
              <a:rPr lang="fr-FR" altLang="fr-FR"/>
              <a:pPr/>
              <a:t>‹N°›</a:t>
            </a:fld>
            <a:endParaRPr lang="fr-FR" altLang="fr-FR"/>
          </a:p>
        </p:txBody>
      </p:sp>
    </p:spTree>
    <p:extLst>
      <p:ext uri="{BB962C8B-B14F-4D97-AF65-F5344CB8AC3E}">
        <p14:creationId xmlns:p14="http://schemas.microsoft.com/office/powerpoint/2010/main" val="21170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3"/>
          <p:cNvSpPr>
            <a:spLocks noGrp="1"/>
          </p:cNvSpPr>
          <p:nvPr>
            <p:ph type="sldNum" sz="quarter" idx="14"/>
          </p:nvPr>
        </p:nvSpPr>
        <p:spPr/>
        <p:txBody>
          <a:bodyPr/>
          <a:lstStyle>
            <a:lvl1pPr>
              <a:defRPr/>
            </a:lvl1pPr>
          </a:lstStyle>
          <a:p>
            <a:fld id="{6E8CB955-792E-9D4D-8CE7-0A3D31059386}" type="slidenum">
              <a:rPr lang="fr-FR" altLang="fr-FR"/>
              <a:pPr/>
              <a:t>‹N°›</a:t>
            </a:fld>
            <a:endParaRPr lang="fr-FR" altLang="fr-FR"/>
          </a:p>
        </p:txBody>
      </p:sp>
    </p:spTree>
    <p:extLst>
      <p:ext uri="{BB962C8B-B14F-4D97-AF65-F5344CB8AC3E}">
        <p14:creationId xmlns:p14="http://schemas.microsoft.com/office/powerpoint/2010/main" val="206234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5"/>
          <p:cNvSpPr>
            <a:spLocks noGrp="1"/>
          </p:cNvSpPr>
          <p:nvPr>
            <p:ph type="sldNum" sz="quarter" idx="11"/>
          </p:nvPr>
        </p:nvSpPr>
        <p:spPr/>
        <p:txBody>
          <a:bodyPr/>
          <a:lstStyle>
            <a:lvl1pPr>
              <a:defRPr/>
            </a:lvl1pPr>
          </a:lstStyle>
          <a:p>
            <a:fld id="{3609F868-FFB9-834E-8CB9-B01ADB817FD6}" type="slidenum">
              <a:rPr lang="fr-FR" altLang="fr-FR"/>
              <a:pPr/>
              <a:t>‹N°›</a:t>
            </a:fld>
            <a:endParaRPr lang="fr-FR" altLang="fr-FR"/>
          </a:p>
        </p:txBody>
      </p:sp>
    </p:spTree>
    <p:extLst>
      <p:ext uri="{BB962C8B-B14F-4D97-AF65-F5344CB8AC3E}">
        <p14:creationId xmlns:p14="http://schemas.microsoft.com/office/powerpoint/2010/main" val="140199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6"/>
          <p:cNvSpPr>
            <a:spLocks noGrp="1"/>
          </p:cNvSpPr>
          <p:nvPr>
            <p:ph type="sldNum" sz="quarter" idx="11"/>
          </p:nvPr>
        </p:nvSpPr>
        <p:spPr/>
        <p:txBody>
          <a:bodyPr/>
          <a:lstStyle>
            <a:lvl1pPr>
              <a:defRPr/>
            </a:lvl1pPr>
          </a:lstStyle>
          <a:p>
            <a:fld id="{9F737DE8-CF91-0B4D-825D-DA7FD09C573F}" type="slidenum">
              <a:rPr lang="fr-FR" altLang="fr-FR"/>
              <a:pPr/>
              <a:t>‹N°›</a:t>
            </a:fld>
            <a:endParaRPr lang="fr-FR" altLang="fr-FR"/>
          </a:p>
        </p:txBody>
      </p:sp>
    </p:spTree>
    <p:extLst>
      <p:ext uri="{BB962C8B-B14F-4D97-AF65-F5344CB8AC3E}">
        <p14:creationId xmlns:p14="http://schemas.microsoft.com/office/powerpoint/2010/main" val="12023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D2F890BC-F872-7B47-89FC-B33781A7A315}" type="slidenum">
              <a:rPr lang="fr-FR" altLang="fr-FR"/>
              <a:pPr/>
              <a:t>‹N°›</a:t>
            </a:fld>
            <a:endParaRPr lang="fr-FR" altLang="fr-FR"/>
          </a:p>
        </p:txBody>
      </p:sp>
    </p:spTree>
    <p:extLst>
      <p:ext uri="{BB962C8B-B14F-4D97-AF65-F5344CB8AC3E}">
        <p14:creationId xmlns:p14="http://schemas.microsoft.com/office/powerpoint/2010/main" val="3433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23FBD6AA-F49F-E14F-8F7F-4A5427D0AC39}" type="slidenum">
              <a:rPr lang="fr-FR" altLang="fr-FR"/>
              <a:pPr/>
              <a:t>‹N°›</a:t>
            </a:fld>
            <a:endParaRPr lang="fr-FR" altLang="fr-FR"/>
          </a:p>
        </p:txBody>
      </p:sp>
    </p:spTree>
    <p:extLst>
      <p:ext uri="{BB962C8B-B14F-4D97-AF65-F5344CB8AC3E}">
        <p14:creationId xmlns:p14="http://schemas.microsoft.com/office/powerpoint/2010/main" val="20271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76D6E728-EF5A-D840-98B5-42949B3BB904}" type="slidenum">
              <a:rPr lang="fr-FR" altLang="fr-FR"/>
              <a:pPr/>
              <a:t>‹N°›</a:t>
            </a:fld>
            <a:endParaRPr lang="fr-FR" altLang="fr-FR"/>
          </a:p>
        </p:txBody>
      </p:sp>
    </p:spTree>
    <p:extLst>
      <p:ext uri="{BB962C8B-B14F-4D97-AF65-F5344CB8AC3E}">
        <p14:creationId xmlns:p14="http://schemas.microsoft.com/office/powerpoint/2010/main" val="5756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16"/>
          </p:nvPr>
        </p:nvSpPr>
        <p:spPr/>
        <p:txBody>
          <a:bodyPr/>
          <a:lstStyle>
            <a:lvl1pPr>
              <a:defRPr/>
            </a:lvl1pPr>
          </a:lstStyle>
          <a:p>
            <a:fld id="{F0EC2DBE-7006-C845-8430-55B4721413DC}" type="slidenum">
              <a:rPr lang="fr-FR" altLang="fr-FR"/>
              <a:pPr/>
              <a:t>‹N°›</a:t>
            </a:fld>
            <a:endParaRPr lang="fr-FR" altLang="fr-FR"/>
          </a:p>
        </p:txBody>
      </p:sp>
    </p:spTree>
    <p:extLst>
      <p:ext uri="{BB962C8B-B14F-4D97-AF65-F5344CB8AC3E}">
        <p14:creationId xmlns:p14="http://schemas.microsoft.com/office/powerpoint/2010/main" val="63246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4" name="Espace réservé du numéro de diapositive 5"/>
          <p:cNvSpPr>
            <a:spLocks noGrp="1"/>
          </p:cNvSpPr>
          <p:nvPr>
            <p:ph type="sldNum" sz="quarter" idx="11"/>
          </p:nvPr>
        </p:nvSpPr>
        <p:spPr/>
        <p:txBody>
          <a:bodyPr/>
          <a:lstStyle>
            <a:lvl1pPr>
              <a:defRPr/>
            </a:lvl1pPr>
          </a:lstStyle>
          <a:p>
            <a:fld id="{D556C2A1-019E-F243-83A6-E8A810EB7B15}" type="slidenum">
              <a:rPr lang="fr-FR" altLang="fr-FR"/>
              <a:pPr/>
              <a:t>‹N°›</a:t>
            </a:fld>
            <a:endParaRPr lang="fr-FR" altLang="fr-FR"/>
          </a:p>
        </p:txBody>
      </p:sp>
    </p:spTree>
    <p:extLst>
      <p:ext uri="{BB962C8B-B14F-4D97-AF65-F5344CB8AC3E}">
        <p14:creationId xmlns:p14="http://schemas.microsoft.com/office/powerpoint/2010/main" val="18814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48C9438D-7B48-004C-A5FC-E41FA8050D5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14338" name="Titre 2"/>
          <p:cNvSpPr>
            <a:spLocks noGrp="1"/>
          </p:cNvSpPr>
          <p:nvPr>
            <p:ph type="title"/>
          </p:nvPr>
        </p:nvSpPr>
        <p:spPr bwMode="auto">
          <a:xfrm>
            <a:off x="1187450" y="2106613"/>
            <a:ext cx="7277100" cy="1487487"/>
          </a:xfrm>
        </p:spPr>
        <p:txBody>
          <a:bodyPr wrap="square" numCol="1" anchorCtr="0" compatLnSpc="1">
            <a:prstTxWarp prst="textNoShape">
              <a:avLst/>
            </a:prstTxWarp>
          </a:bodyPr>
          <a:lstStyle/>
          <a:p>
            <a:pPr algn="l" rtl="0" eaLnBrk="1" hangingPunct="1"/>
            <a:r>
              <a:rPr lang="en" b="1" i="0" u="none" cap="none" baseline="0">
                <a:cs typeface="Arial" charset="0"/>
              </a:rPr>
              <a:t>RISK ANALYSIS</a:t>
            </a:r>
            <a:r>
              <a:rPr lang="en" cap="none">
                <a:cs typeface="Arial" charset="0"/>
              </a:rPr>
              <a:t/>
            </a:r>
            <a:br>
              <a:rPr lang="en" cap="none">
                <a:cs typeface="Arial" charset="0"/>
              </a:rPr>
            </a:br>
            <a:r>
              <a:rPr lang="en" b="1" i="0" u="none" cap="none" baseline="0">
                <a:cs typeface="Arial" charset="0"/>
              </a:rPr>
              <a:t>Resource Documents</a:t>
            </a:r>
            <a:endParaRPr lang="en" altLang="fr-FR" cap="none" dirty="0">
              <a:cs typeface="Arial" charset="0"/>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en" b="0" i="0" u="none" baseline="0">
                <a:cs typeface="Arial" charset="0"/>
              </a:rPr>
              <a:t>H3SE integration kit</a:t>
            </a:r>
          </a:p>
          <a:p>
            <a:pPr algn="l" rtl="0" eaLnBrk="1" hangingPunct="1"/>
            <a:r>
              <a:rPr lang="en" b="0" i="0" u="none" baseline="0">
                <a:cs typeface="Arial" charset="0"/>
              </a:rPr>
              <a:t>Module TCT 5.1</a:t>
            </a:r>
            <a:endParaRPr lang="en" altLang="fr-FR"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E5B7DB3-E6F9-CB42-A5B0-04C6615EFED9}" type="slidenum">
              <a:rPr>
                <a:solidFill>
                  <a:srgbClr val="898989"/>
                </a:solidFill>
                <a:ea typeface="Helvetica" charset="0"/>
                <a:cs typeface="Helvetica" charset="0"/>
              </a:rPr>
              <a:pPr/>
              <a:t>2</a:t>
            </a:fld>
            <a:endParaRPr lang="en" altLang="fr-FR">
              <a:solidFill>
                <a:srgbClr val="898989"/>
              </a:solidFill>
              <a:ea typeface="Helvetica" charset="0"/>
              <a:cs typeface="Helvetica" charset="0"/>
            </a:endParaRPr>
          </a:p>
        </p:txBody>
      </p:sp>
      <p:pic>
        <p:nvPicPr>
          <p:cNvPr id="194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77963"/>
            <a:ext cx="2425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33375"/>
            <a:ext cx="3022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457200" y="274638"/>
            <a:ext cx="8218488" cy="635000"/>
          </a:xfrm>
        </p:spPr>
        <p:txBody>
          <a:bodyPr/>
          <a:lstStyle/>
          <a:p>
            <a:pPr algn="l" rtl="0"/>
            <a:r>
              <a:rPr lang="en" b="1" i="0" u="none" baseline="0"/>
              <a:t>HAZARD OR RISK?</a:t>
            </a:r>
            <a:endParaRPr lang="en" dirty="0"/>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en" b="0" i="0" u="none" baseline="0"/>
              <a:t>H3SE integration kit - TCT 4.2 – RISK ANALYSIS – V2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HAZARD</a:t>
            </a:r>
            <a:endParaRPr lang="en" dirty="0"/>
          </a:p>
        </p:txBody>
      </p:sp>
      <p:sp>
        <p:nvSpPr>
          <p:cNvPr id="3" name="Espace réservé du texte 2"/>
          <p:cNvSpPr>
            <a:spLocks noGrp="1"/>
          </p:cNvSpPr>
          <p:nvPr>
            <p:ph type="body" sz="quarter" idx="12"/>
          </p:nvPr>
        </p:nvSpPr>
        <p:spPr/>
        <p:txBody>
          <a:bodyPr/>
          <a:lstStyle/>
          <a:p>
            <a:pPr algn="l" rtl="0"/>
            <a:r>
              <a:rPr lang="en" b="0" i="0" u="none" baseline="0" dirty="0"/>
              <a:t>A cause capable of altering something (physical injury, damage to the environment or property damage, or a combination) that legitimizes a concern, or that constitutes a threat that will compromise the good condition or existence of something.</a:t>
            </a:r>
            <a:endParaRPr lang="en" dirty="0"/>
          </a:p>
          <a:p>
            <a:pPr marL="0" indent="0" algn="l" rtl="0">
              <a:buNone/>
            </a:pPr>
            <a:endParaRPr lang="en" dirty="0" smtClean="0"/>
          </a:p>
          <a:p>
            <a:pPr marL="0" indent="0" algn="l" rtl="0">
              <a:buNone/>
            </a:pPr>
            <a:r>
              <a:rPr lang="en" b="0" i="0" u="none" baseline="0" dirty="0"/>
              <a:t>Examples of E&amp;P safety hazards</a:t>
            </a:r>
          </a:p>
          <a:p>
            <a:pPr lvl="1" algn="l" rtl="0"/>
            <a:r>
              <a:rPr lang="en" b="0" i="0" u="none" baseline="0" dirty="0"/>
              <a:t>Fluids that are toxic, flammable, explosive, corrosive, </a:t>
            </a:r>
            <a:r>
              <a:rPr lang="en" b="0" i="0" u="none" baseline="0" dirty="0" smtClean="0"/>
              <a:t>hot, etc.</a:t>
            </a:r>
            <a:endParaRPr lang="en" b="0" i="0" u="none" baseline="0" dirty="0"/>
          </a:p>
          <a:p>
            <a:pPr lvl="1" algn="l" rtl="0"/>
            <a:r>
              <a:rPr lang="en" b="0" i="0" u="none" baseline="0" dirty="0"/>
              <a:t>Power-loaded systems</a:t>
            </a:r>
          </a:p>
          <a:p>
            <a:pPr lvl="1" algn="l" rtl="0"/>
            <a:r>
              <a:rPr lang="en" b="0" i="0" u="none" baseline="0" dirty="0"/>
              <a:t>Extreme environment: climate, offshore oil rig, </a:t>
            </a:r>
            <a:r>
              <a:rPr lang="en" b="0" i="0" u="none" baseline="0" dirty="0" smtClean="0"/>
              <a:t>DW,</a:t>
            </a:r>
            <a:r>
              <a:rPr lang="en" b="0" i="0" u="none" dirty="0" smtClean="0"/>
              <a:t> etc.</a:t>
            </a:r>
            <a:endParaRPr lang="en" b="0" i="0" u="none" baseline="0" dirty="0"/>
          </a:p>
          <a:p>
            <a:pPr lvl="1" algn="l" rtl="0"/>
            <a:r>
              <a:rPr lang="en" b="0" i="0" u="none" baseline="0" dirty="0"/>
              <a:t>Road, marine, air logistics operations</a:t>
            </a:r>
          </a:p>
          <a:p>
            <a:pPr lvl="1" algn="l" rtl="0"/>
            <a:r>
              <a:rPr lang="en" b="0" i="0" u="none" baseline="0" dirty="0"/>
              <a:t>Tool handling</a:t>
            </a:r>
          </a:p>
          <a:p>
            <a:pPr lvl="1" algn="l" rtl="0"/>
            <a:r>
              <a:rPr lang="en" b="0" i="0" u="none" baseline="0" dirty="0"/>
              <a:t>Work at height</a:t>
            </a:r>
          </a:p>
          <a:p>
            <a:pPr lvl="1" algn="l" rtl="0"/>
            <a:r>
              <a:rPr lang="en" b="0" i="0" u="none" baseline="0" dirty="0"/>
              <a:t>Lifting operations and handling</a:t>
            </a:r>
          </a:p>
          <a:p>
            <a:pPr lvl="1" algn="l" rtl="0"/>
            <a:r>
              <a:rPr lang="en" dirty="0" smtClean="0"/>
              <a:t>Etc.</a:t>
            </a:r>
            <a:endParaRPr lang="en" b="0" i="0" u="none" baseline="0" dirty="0"/>
          </a:p>
          <a:p>
            <a:endParaRPr lang="en"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3</a:t>
            </a:fld>
            <a:endParaRPr lang="en"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en" b="0" i="0" u="none" baseline="0"/>
              <a:t>H3SE integration kit - TCT 4.2 – RISK ANALYSIS – V2</a:t>
            </a:r>
          </a:p>
        </p:txBody>
      </p:sp>
    </p:spTree>
    <p:extLst>
      <p:ext uri="{BB962C8B-B14F-4D97-AF65-F5344CB8AC3E}">
        <p14:creationId xmlns:p14="http://schemas.microsoft.com/office/powerpoint/2010/main" val="11148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3272" cy="635000"/>
          </a:xfrm>
        </p:spPr>
        <p:txBody>
          <a:bodyPr/>
          <a:lstStyle/>
          <a:p>
            <a:pPr algn="l" rtl="0"/>
            <a:r>
              <a:rPr lang="en" sz="2100" b="1" i="0" u="none" baseline="0" dirty="0"/>
              <a:t>Example of the difference between hazard and </a:t>
            </a:r>
            <a:r>
              <a:rPr lang="en" sz="2100" b="1" i="0" u="none" baseline="0" dirty="0" smtClean="0"/>
              <a:t>risk</a:t>
            </a:r>
            <a:endParaRPr lang="en" sz="2100" dirty="0"/>
          </a:p>
        </p:txBody>
      </p:sp>
      <p:sp>
        <p:nvSpPr>
          <p:cNvPr id="3" name="Espace réservé du texte 2"/>
          <p:cNvSpPr>
            <a:spLocks noGrp="1"/>
          </p:cNvSpPr>
          <p:nvPr>
            <p:ph type="body" sz="quarter" idx="12"/>
          </p:nvPr>
        </p:nvSpPr>
        <p:spPr/>
        <p:txBody>
          <a:bodyPr/>
          <a:lstStyle/>
          <a:p>
            <a:pPr algn="l" rtl="0"/>
            <a:r>
              <a:rPr lang="en" b="1" i="0" u="none" baseline="0"/>
              <a:t>For a risk to exist, there must be an exposure to a hazard.</a:t>
            </a:r>
          </a:p>
          <a:p>
            <a:endParaRPr lang="en" dirty="0"/>
          </a:p>
          <a:p>
            <a:pPr algn="l" rtl="0"/>
            <a:r>
              <a:rPr lang="en" b="0" i="0" u="none" baseline="0"/>
              <a:t>Driving at speed is a hazard</a:t>
            </a:r>
          </a:p>
          <a:p>
            <a:pPr lvl="1" algn="l" rtl="0"/>
            <a:r>
              <a:rPr lang="en" b="0" i="0" u="none" baseline="0"/>
              <a:t>Only those in contact (actual or potential) with a car (driver, passenger, pedestrian) are exposed to the risk of accidents. If you do not use a car or you do not go out on the street, you are not at risk.</a:t>
            </a:r>
          </a:p>
          <a:p>
            <a:pPr lvl="1" algn="l" rtl="0"/>
            <a:endParaRPr lang="en" dirty="0"/>
          </a:p>
          <a:p>
            <a:pPr algn="l" rtl="0"/>
            <a:r>
              <a:rPr lang="en" b="0" i="0" u="none" baseline="0"/>
              <a:t>The risk is inherent in any human activity.</a:t>
            </a:r>
          </a:p>
          <a:p>
            <a:pPr lvl="1" algn="l" rtl="0"/>
            <a:r>
              <a:rPr lang="en" b="0" i="0" u="none" baseline="0"/>
              <a:t>As you cannot live without leaving your home, you will be exposed to a car accident risk. The risk of accidents must therefore be limited to an acceptable level.</a:t>
            </a:r>
          </a:p>
          <a:p>
            <a:endParaRPr lang="en"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4</a:t>
            </a:fld>
            <a:endParaRPr lang="en"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en" b="0" i="0" u="none" baseline="0"/>
              <a:t>H3SE integration kit - TCT 4.2 – RISK ANALYSIS – V2</a:t>
            </a:r>
          </a:p>
        </p:txBody>
      </p:sp>
    </p:spTree>
    <p:extLst>
      <p:ext uri="{BB962C8B-B14F-4D97-AF65-F5344CB8AC3E}">
        <p14:creationId xmlns:p14="http://schemas.microsoft.com/office/powerpoint/2010/main" val="154456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0"/>
            <a:r>
              <a:rPr lang="en" b="1" i="0" u="none" baseline="0"/>
              <a:t>RISK</a:t>
            </a:r>
            <a:endParaRPr lang="en" dirty="0"/>
          </a:p>
        </p:txBody>
      </p:sp>
      <p:sp>
        <p:nvSpPr>
          <p:cNvPr id="3" name="Espace réservé du texte 2"/>
          <p:cNvSpPr>
            <a:spLocks noGrp="1"/>
          </p:cNvSpPr>
          <p:nvPr>
            <p:ph type="body" sz="quarter" idx="12"/>
          </p:nvPr>
        </p:nvSpPr>
        <p:spPr>
          <a:xfrm>
            <a:off x="457200" y="2420888"/>
            <a:ext cx="3682752" cy="3600945"/>
          </a:xfrm>
        </p:spPr>
        <p:txBody>
          <a:bodyPr/>
          <a:lstStyle/>
          <a:p>
            <a:pPr algn="l" rtl="0"/>
            <a:r>
              <a:rPr lang="en" b="1" i="0" u="none" baseline="0"/>
              <a:t>Probability</a:t>
            </a:r>
            <a:r>
              <a:rPr lang="en" b="0" i="0" u="none" baseline="0"/>
              <a:t> of the undesired event occurring</a:t>
            </a:r>
          </a:p>
          <a:p>
            <a:pPr lvl="1" algn="l" rtl="0"/>
            <a:r>
              <a:rPr lang="en" b="0" i="0" u="none" baseline="0"/>
              <a:t>The probability of an incident is an estimation based on the report of the incidents which take place. It is expressed in the number of times that an event could affect a person.</a:t>
            </a:r>
          </a:p>
          <a:p>
            <a:pPr lvl="1" algn="l" rtl="0"/>
            <a:r>
              <a:rPr lang="en" b="0" i="0" u="none" baseline="0"/>
              <a:t>The probability is defined by the answer to the question: is an incident likely to occur? </a:t>
            </a:r>
            <a:endParaRPr lang="en" altLang="fr-FR" b="1" dirty="0">
              <a:latin typeface="Times New Roman" charset="0"/>
            </a:endParaRPr>
          </a:p>
          <a:p>
            <a:endParaRPr lang="en"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5</a:t>
            </a:fld>
            <a:endParaRPr lang="en" altLang="fr-FR"/>
          </a:p>
        </p:txBody>
      </p:sp>
      <p:sp>
        <p:nvSpPr>
          <p:cNvPr id="6" name="Espace réservé du texte 2"/>
          <p:cNvSpPr txBox="1">
            <a:spLocks/>
          </p:cNvSpPr>
          <p:nvPr/>
        </p:nvSpPr>
        <p:spPr bwMode="auto">
          <a:xfrm>
            <a:off x="4860032" y="2424708"/>
            <a:ext cx="3682752" cy="36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eaLnBrk="1" hangingPunct="1"/>
            <a:r>
              <a:rPr lang="en" b="1" i="0" u="none" baseline="0"/>
              <a:t>Severity</a:t>
            </a:r>
            <a:r>
              <a:rPr lang="en" b="0" i="0" u="none" baseline="0"/>
              <a:t> of the effects on man, the environment, the plant and the media impact.</a:t>
            </a:r>
            <a:endParaRPr lang="en" altLang="fr-FR" b="1" dirty="0"/>
          </a:p>
          <a:p>
            <a:pPr lvl="1" algn="l" rtl="0" eaLnBrk="1" hangingPunct="1"/>
            <a:r>
              <a:rPr lang="en" b="0" i="0" u="none" baseline="0"/>
              <a:t>The consequences of an incident are measured by answering the question: How would the worst possible realistic outcome be classified if the hazard evolved into an incident? </a:t>
            </a:r>
            <a:endParaRPr lang="en" altLang="fr-FR" b="1" dirty="0"/>
          </a:p>
        </p:txBody>
      </p:sp>
      <p:sp>
        <p:nvSpPr>
          <p:cNvPr id="7" name="Flèche vers la gauche 6"/>
          <p:cNvSpPr/>
          <p:nvPr/>
        </p:nvSpPr>
        <p:spPr>
          <a:xfrm rot="18593818">
            <a:off x="2591211" y="1256197"/>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8" name="Flèche vers la gauche 7"/>
          <p:cNvSpPr/>
          <p:nvPr/>
        </p:nvSpPr>
        <p:spPr>
          <a:xfrm rot="13520057">
            <a:off x="4705089" y="1232788"/>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
          </a:p>
        </p:txBody>
      </p:sp>
      <p:sp>
        <p:nvSpPr>
          <p:cNvPr id="9"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en" b="0" i="0" u="none" baseline="0"/>
              <a:t>H3SE integration kit - TCT 4.2 – RISK ANALYSIS – V2</a:t>
            </a:r>
          </a:p>
        </p:txBody>
      </p:sp>
    </p:spTree>
    <p:extLst>
      <p:ext uri="{BB962C8B-B14F-4D97-AF65-F5344CB8AC3E}">
        <p14:creationId xmlns:p14="http://schemas.microsoft.com/office/powerpoint/2010/main" val="5136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lgn="r" rtl="0"/>
            <a:fld id="{304D424F-DDF2-144D-B7CC-CDA80D061066}" type="slidenum">
              <a:rPr/>
              <a:pPr/>
              <a:t>6</a:t>
            </a:fld>
            <a:endParaRPr lang="en" altLang="fr-FR"/>
          </a:p>
        </p:txBody>
      </p:sp>
      <p:pic>
        <p:nvPicPr>
          <p:cNvPr id="4" name="Image 3"/>
          <p:cNvPicPr>
            <a:picLocks noChangeAspect="1"/>
          </p:cNvPicPr>
          <p:nvPr/>
        </p:nvPicPr>
        <p:blipFill>
          <a:blip r:embed="rId2"/>
          <a:stretch>
            <a:fillRect/>
          </a:stretch>
        </p:blipFill>
        <p:spPr>
          <a:xfrm>
            <a:off x="1187624" y="1196752"/>
            <a:ext cx="7092280" cy="4584546"/>
          </a:xfrm>
          <a:prstGeom prst="rect">
            <a:avLst/>
          </a:prstGeom>
        </p:spPr>
      </p:pic>
      <p:sp>
        <p:nvSpPr>
          <p:cNvPr id="5" name="Espace réservé du pied de page 1"/>
          <p:cNvSpPr>
            <a:spLocks noGrp="1"/>
          </p:cNvSpPr>
          <p:nvPr>
            <p:ph type="ftr" sz="quarter" idx="4294967295"/>
          </p:nvPr>
        </p:nvSpPr>
        <p:spPr bwMode="auto">
          <a:xfrm>
            <a:off x="457200" y="6411913"/>
            <a:ext cx="5562600" cy="365125"/>
          </a:xfrm>
          <a:prstGeom prst="rect">
            <a:avLst/>
          </a:prstGeom>
          <a:noFill/>
          <a:ln>
            <a:miter lim="800000"/>
            <a:headEnd/>
            <a:tailEnd/>
          </a:ln>
        </p:spPr>
        <p:txBody>
          <a:bodyPr/>
          <a:lstStyle/>
          <a:p>
            <a:pPr algn="l" rtl="0"/>
            <a:r>
              <a:rPr lang="en" sz="900" b="0" i="0" u="none" baseline="0"/>
              <a:t>H3SE integration kit - TCT 4.2 – RISK ANALYSIS – V2</a:t>
            </a:r>
          </a:p>
        </p:txBody>
      </p:sp>
    </p:spTree>
    <p:extLst>
      <p:ext uri="{BB962C8B-B14F-4D97-AF65-F5344CB8AC3E}">
        <p14:creationId xmlns:p14="http://schemas.microsoft.com/office/powerpoint/2010/main" val="481685221"/>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802</TotalTime>
  <Words>395</Words>
  <Application>Microsoft Office PowerPoint</Application>
  <PresentationFormat>Affichage à l'écran (4:3)</PresentationFormat>
  <Paragraphs>40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RISK ANALYSIS Resource Documents</vt:lpstr>
      <vt:lpstr>HAZARD OR RISK?</vt:lpstr>
      <vt:lpstr>HAZARD</vt:lpstr>
      <vt:lpstr>Example of the difference between hazard and risk</vt:lpstr>
      <vt:lpstr>RISK</vt:lpstr>
      <vt:lpstr>Présentation PowerPoint</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118</cp:revision>
  <dcterms:created xsi:type="dcterms:W3CDTF">2015-09-07T13:13:13Z</dcterms:created>
  <dcterms:modified xsi:type="dcterms:W3CDTF">2017-06-08T20:52:15Z</dcterms:modified>
</cp:coreProperties>
</file>