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4911" autoAdjust="0"/>
  </p:normalViewPr>
  <p:slideViewPr>
    <p:cSldViewPr snapToObjects="1">
      <p:cViewPr>
        <p:scale>
          <a:sx n="80" d="100"/>
          <a:sy n="80" d="100"/>
        </p:scale>
        <p:origin x="-624" y="-552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BA8AE10-F897-CB4F-BB62-2A35700977C7}" type="datetimeFigureOut">
              <a:rPr lang="fr-FR" altLang="fr-FR"/>
              <a:pPr/>
              <a:t>21/03/2017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351E858-279A-B847-B7B1-FE6EA67E9D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07776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568C2B6E-8B1B-E547-B2D9-2B383D65937A}" type="datetimeFigureOut">
              <a:rPr lang="fr-FR" altLang="fr-FR"/>
              <a:pPr/>
              <a:t>21/03/2017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5B274422-62A0-1243-BBAF-4DD6E654D43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506620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65363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4D424F-DDF2-144D-B7CC-CDA80D06106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11700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E8CB955-792E-9D4D-8CE7-0A3D3105938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6234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09F868-FFB9-834E-8CB9-B01ADB817FD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0199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737DE8-CF91-0B4D-825D-DA7FD09C573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0236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2F890BC-F872-7B47-89FC-B33781A7A3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4331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3FBD6AA-F49F-E14F-8F7F-4A5427D0AC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2715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6D6E728-EF5A-D840-98B5-42949B3BB9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57565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0EC2DBE-7006-C845-8430-55B4721413D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3246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56C2A1-019E-F243-83A6-E8A810EB7B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8145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8C9438D-7B48-004C-A5FC-E41FA8050D5A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es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es">
                <a:cs typeface="Arial" charset="0"/>
              </a:rPr>
              <a:t>ANÁLISIS DE RIESGOS</a:t>
            </a:r>
            <a:br>
              <a:rPr cap="none" lang="es">
                <a:cs typeface="Arial" charset="0"/>
              </a:rPr>
            </a:br>
            <a:r>
              <a:rPr cap="none" b="1" i="0" u="none" baseline="0" lang="es">
                <a:cs typeface="Arial" charset="0"/>
              </a:rPr>
              <a:t>Recursos documentales</a:t>
            </a:r>
            <a:endParaRPr lang="es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es">
                <a:cs typeface="Arial" charset="0"/>
              </a:rPr>
              <a:t>Kit de integración H3SE</a:t>
            </a:r>
          </a:p>
          <a:p>
            <a:pPr eaLnBrk="1" hangingPunct="1" algn="l" rtl="0"/>
            <a:r>
              <a:rPr b="0" i="0" u="none" baseline="0" lang="es">
                <a:cs typeface="Arial" charset="0"/>
              </a:rPr>
              <a:t>Módulo TCT 5.1</a:t>
            </a:r>
            <a:endParaRPr lang="es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4E5B7DB3-E6F9-CB42-A5B0-04C6615EFED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77963"/>
            <a:ext cx="24257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33375"/>
            <a:ext cx="30226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</p:spPr>
        <p:txBody>
          <a:bodyPr/>
          <a:lstStyle/>
          <a:p>
            <a:pPr algn="l" rtl="0"/>
            <a:r>
              <a:rPr b="1" i="0" u="none" baseline="0" lang="es"/>
              <a:t>¿PELIGRO o riesgo?</a:t>
            </a:r>
            <a:endParaRPr lang="es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es"/>
              <a:t>Kit de integración H3SE - TCT 4.2 – ANÁLISIS DE RIESGOS – V2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es"/>
              <a:t>PELIGRO</a:t>
            </a:r>
            <a:endParaRPr lang="e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>Es una causa capaz de provocar una alteración de algo (daño corporal, perjuicio al entorno o daños materiales, o una combinación de estos elementos) que legitima una inquietud, que constituye la amenaza de comprometer el buen estado o la existencia.</a:t>
            </a:r>
            <a:endParaRPr lang="es" dirty="0"/>
          </a:p>
          <a:p>
            <a:pPr marL="0" indent="0" algn="l" rtl="0">
              <a:buNone/>
            </a:pPr>
            <a:endParaRPr lang="es" dirty="0" smtClean="0"/>
          </a:p>
          <a:p>
            <a:pPr marL="0" indent="0" algn="l" rtl="0">
              <a:buNone/>
            </a:pPr>
            <a:r>
              <a:rPr b="0" i="0" u="none" baseline="0" lang="es"/>
              <a:t>Ejemplos de peligros en materia de seguridad en E&amp;P</a:t>
            </a:r>
          </a:p>
          <a:p>
            <a:pPr lvl="1" algn="l" rtl="0"/>
            <a:r>
              <a:rPr b="0" i="0" u="none" baseline="0" lang="es"/>
              <a:t>Fluidos tóxicos, inflamables, explosivos, corrosivos, calientes…</a:t>
            </a:r>
          </a:p>
          <a:p>
            <a:pPr lvl="1" algn="l" rtl="0"/>
            <a:r>
              <a:rPr b="0" i="0" u="none" baseline="0" lang="es"/>
              <a:t>Sistemas cargados de energía</a:t>
            </a:r>
          </a:p>
          <a:p>
            <a:pPr lvl="1" algn="l" rtl="0"/>
            <a:r>
              <a:rPr b="0" i="0" u="none" baseline="0" lang="es"/>
              <a:t>Entorno extremo: clima, offshore, DW…</a:t>
            </a:r>
          </a:p>
          <a:p>
            <a:pPr lvl="1" algn="l" rtl="0"/>
            <a:r>
              <a:rPr b="0" i="0" u="none" baseline="0" lang="es"/>
              <a:t>Operaciones logísticas de transporte por carretera, mar, aire</a:t>
            </a:r>
          </a:p>
          <a:p>
            <a:pPr lvl="1" algn="l" rtl="0"/>
            <a:r>
              <a:rPr b="0" i="0" u="none" baseline="0" lang="es"/>
              <a:t>Manipulación de herramientas</a:t>
            </a:r>
          </a:p>
          <a:p>
            <a:pPr lvl="1" algn="l" rtl="0"/>
            <a:r>
              <a:rPr b="0" i="0" u="none" baseline="0" lang="es"/>
              <a:t>Trabajos en altura</a:t>
            </a:r>
          </a:p>
          <a:p>
            <a:pPr lvl="1" algn="l" rtl="0"/>
            <a:r>
              <a:rPr b="0" i="0" u="none" baseline="0" lang="es"/>
              <a:t>Operaciones de elevación y manutención</a:t>
            </a:r>
          </a:p>
          <a:p>
            <a:pPr lvl="1" algn="l" rtl="0"/>
            <a:r>
              <a:rPr b="0" i="0" u="none" baseline="0" lang="es"/>
              <a:t>….</a:t>
            </a:r>
          </a:p>
          <a:p>
            <a:endParaRPr lang="e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es"/>
              <a:t/>
            </a:r>
            <a:fld id="{6E8CB955-792E-9D4D-8CE7-0A3D31059386}" type="slidenum">
              <a:rPr/>
              <a:pPr/>
              <a:t>3</a:t>
            </a:fld>
            <a:endParaRPr lang="es" altLang="fr-FR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es"/>
              <a:t>Kit de integración H3SE - TCT 4.2 – ANÁLISIS DE RIESGOS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111482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es"/>
              <a:t>Ejemplo de diferencia entre peligro y riesgo</a:t>
            </a:r>
            <a:endParaRPr lang="e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l" rtl="0"/>
            <a:r>
              <a:rPr b="1" i="0" u="none" baseline="0" lang="es"/>
              <a:t>Para que un riesgo exista, tiene que haber exposición a un peligro.</a:t>
            </a:r>
          </a:p>
          <a:p>
            <a:endParaRPr lang="es" dirty="0"/>
          </a:p>
          <a:p>
            <a:pPr algn="l" rtl="0"/>
            <a:r>
              <a:rPr b="0" i="0" u="none" baseline="0" lang="es"/>
              <a:t>La velocidad en coche es un peligro,</a:t>
            </a:r>
          </a:p>
          <a:p>
            <a:pPr lvl="1" algn="l" rtl="0"/>
            <a:r>
              <a:rPr b="0" i="0" u="none" baseline="0" lang="es"/>
              <a:t>Solo se exponen al riesgo de accidente las personas en contacto (real o potencial) con un coche (conductor, pasajero, peatón). Si no se utiliza el coche o si no vamos a la calle, no nos exponemos al riesgo.</a:t>
            </a:r>
          </a:p>
          <a:p>
            <a:pPr lvl="1" algn="l" rtl="0"/>
            <a:endParaRPr lang="es" dirty="0"/>
          </a:p>
          <a:p>
            <a:pPr algn="l" rtl="0"/>
            <a:r>
              <a:rPr b="0" i="0" u="none" baseline="0" lang="es"/>
              <a:t>El riesgo es inherente a toda actividad humana.</a:t>
            </a:r>
          </a:p>
          <a:p>
            <a:pPr lvl="1" algn="l" rtl="0"/>
            <a:r>
              <a:rPr b="0" i="0" u="none" baseline="0" lang="es"/>
              <a:t>Como no se puede vivir sin salir de casa, nos exponemos al riesgo de accidente de coche. Así que debemos limitar el riesgo de accidente a un nivel aceptable.</a:t>
            </a:r>
          </a:p>
          <a:p>
            <a:endParaRPr lang="e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es"/>
              <a:t/>
            </a:r>
            <a:fld id="{6E8CB955-792E-9D4D-8CE7-0A3D31059386}" type="slidenum">
              <a:rPr/>
              <a:pPr/>
              <a:t>4</a:t>
            </a:fld>
            <a:endParaRPr lang="es" altLang="fr-FR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es"/>
              <a:t>Kit de integración H3SE - TCT 4.2 – ANÁLISIS DE RIESGOS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154456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b="1" i="0" u="none" baseline="0" lang="es"/>
              <a:t>riesgo</a:t>
            </a:r>
            <a:endParaRPr lang="e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420888"/>
            <a:ext cx="3682752" cy="3600945"/>
          </a:xfrm>
        </p:spPr>
        <p:txBody>
          <a:bodyPr/>
          <a:lstStyle/>
          <a:p>
            <a:pPr algn="l" rtl="0"/>
            <a:r>
              <a:rPr b="1" i="0" u="none" baseline="0" lang="es"/>
              <a:t>Probabilidad</a:t>
            </a:r>
            <a:r>
              <a:rPr b="0" i="0" u="none" baseline="0" lang="es"/>
              <a:t> de repetición del suceso no deseado</a:t>
            </a:r>
          </a:p>
          <a:p>
            <a:pPr lvl="1" algn="l" rtl="0"/>
            <a:r>
              <a:rPr b="0" i="0" u="none" baseline="0" lang="es"/>
              <a:t>La probabilidad de un incidente es una estimación basada en la constatación de los incidentes que ocurren. Se expresa en el número de veces que un suceso podría afectar a una persona.</a:t>
            </a:r>
          </a:p>
          <a:p>
            <a:pPr lvl="1" algn="l" rtl="0"/>
            <a:r>
              <a:rPr b="0" i="0" u="none" baseline="0" lang="es"/>
              <a:t>La probabilidad se define por la respuesta a la pregunta: ¿es probable que ocurra un incidente? </a:t>
            </a:r>
            <a:endParaRPr lang="es" altLang="fr-FR" b="1" dirty="0">
              <a:latin typeface="Times New Roman" charset="0"/>
            </a:endParaRPr>
          </a:p>
          <a:p>
            <a:endParaRPr lang="e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es"/>
              <a:t/>
            </a:r>
            <a:fld id="{6E8CB955-792E-9D4D-8CE7-0A3D31059386}" type="slidenum">
              <a:rPr/>
              <a:pPr/>
              <a:t>5</a:t>
            </a:fld>
            <a:endParaRPr lang="es" altLang="fr-FR"/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 bwMode="auto">
          <a:xfrm>
            <a:off x="4860032" y="2424708"/>
            <a:ext cx="3682752" cy="360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defTabSz="4572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SzPct val="120000"/>
              <a:buFont typeface="Lucida Grande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/>
              </a:defRPr>
            </a:lvl1pPr>
            <a:lvl2pPr marL="447675" indent="-180975" algn="l" defTabSz="5334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Font typeface="Lucida Grande" charset="0"/>
              <a:buChar char="-"/>
              <a:defRPr kern="1200">
                <a:solidFill>
                  <a:schemeClr val="tx1"/>
                </a:solidFill>
                <a:latin typeface="+mn-lt"/>
                <a:ea typeface="Arial" charset="0"/>
                <a:cs typeface="Arial"/>
              </a:defRPr>
            </a:lvl2pPr>
            <a:lvl3pPr marL="806450" indent="-180975" algn="l" defTabSz="4572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SzPct val="100000"/>
              <a:buFont typeface="Lucida Grande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Arial" charset="0"/>
                <a:cs typeface="Arial"/>
              </a:defRPr>
            </a:lvl3pPr>
            <a:lvl4pPr marL="1076325" indent="-171450" algn="l" defTabSz="4572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SzPct val="80000"/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Helvetica" charset="0"/>
                <a:cs typeface="Helvetica"/>
              </a:defRPr>
            </a:lvl4pPr>
            <a:lvl5pPr marL="1258888" indent="-180975" algn="l" defTabSz="352425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800000"/>
              </a:buClr>
              <a:buSzPct val="100000"/>
              <a:buFont typeface="Lucida Grande" charset="0"/>
              <a:defRPr sz="1600" kern="1200">
                <a:solidFill>
                  <a:schemeClr val="tx1"/>
                </a:solidFill>
                <a:latin typeface="+mn-lt"/>
                <a:ea typeface="Helvetica" charset="0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 algn="l" rtl="0"/>
            <a:r>
              <a:rPr b="1" i="0" u="none" baseline="0" lang="es"/>
              <a:t>Gravedad</a:t>
            </a:r>
            <a:r>
              <a:rPr b="0" i="0" u="none" baseline="0" lang="es"/>
              <a:t> de las consecuencias para el hombre, el medio, la instalación y el impacto mediático.</a:t>
            </a:r>
            <a:endParaRPr lang="es" altLang="fr-FR" b="1" dirty="0"/>
          </a:p>
          <a:p>
            <a:pPr lvl="1" eaLnBrk="1" hangingPunct="1" algn="l" rtl="0"/>
            <a:r>
              <a:rPr b="0" i="0" u="none" baseline="0" lang="es"/>
              <a:t>Las consecuencias de un incidente se miden respondiendo a la pregunta: ¿cómo se clasificaría la peor consecuencia realista posible si el peligro evolucionara hasta convertirse en incidente? </a:t>
            </a:r>
            <a:endParaRPr lang="es" altLang="fr-FR" b="1" dirty="0"/>
          </a:p>
        </p:txBody>
      </p:sp>
      <p:sp>
        <p:nvSpPr>
          <p:cNvPr id="7" name="Flèche vers la gauche 6"/>
          <p:cNvSpPr/>
          <p:nvPr/>
        </p:nvSpPr>
        <p:spPr>
          <a:xfrm rot="18593818">
            <a:off x="2591211" y="1256197"/>
            <a:ext cx="1584176" cy="648072"/>
          </a:xfrm>
          <a:prstGeom prst="left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"/>
          </a:p>
        </p:txBody>
      </p:sp>
      <p:sp>
        <p:nvSpPr>
          <p:cNvPr id="8" name="Flèche vers la gauche 7"/>
          <p:cNvSpPr/>
          <p:nvPr/>
        </p:nvSpPr>
        <p:spPr>
          <a:xfrm rot="13520057">
            <a:off x="4705089" y="1232788"/>
            <a:ext cx="1584176" cy="648072"/>
          </a:xfrm>
          <a:prstGeom prst="left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"/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es"/>
              <a:t>Kit de integración H3SE - TCT 4.2 – ANÁLISIS DE RIESGOS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51361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r>
              <a:rPr b="0" i="0" u="none" baseline="0" lang="es"/>
              <a:t/>
            </a:r>
            <a:fld id="{304D424F-DDF2-144D-B7CC-CDA80D061066}" type="slidenum">
              <a:rPr/>
              <a:pPr/>
              <a:t>6</a:t>
            </a:fld>
            <a:endParaRPr lang="es" alt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96752"/>
            <a:ext cx="7092280" cy="4584546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sz="900" b="0" i="0" u="none" baseline="0" lang="es"/>
              <a:t>Kit de integración H3SE - TCT 4.2 – ANÁLISIS DE RIESGOS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481685221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802</TotalTime>
  <Words>383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fr_total_modele_rouge_fonce</vt:lpstr>
      <vt:lpstr>ANALYSE DE RISQUES Documents Ressources</vt:lpstr>
      <vt:lpstr>DANGER ou risque?</vt:lpstr>
      <vt:lpstr>DANGER</vt:lpstr>
      <vt:lpstr>Exemple de différence entre danger et risque</vt:lpstr>
      <vt:lpstr>risque</vt:lpstr>
      <vt:lpstr>Diapositive 6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117</cp:revision>
  <dcterms:created xsi:type="dcterms:W3CDTF">2015-09-07T13:13:13Z</dcterms:created>
  <dcterms:modified xsi:type="dcterms:W3CDTF">2017-03-21T14:33:57Z</dcterms:modified>
</cp:coreProperties>
</file>