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
  </p:notesMasterIdLst>
  <p:handoutMasterIdLst>
    <p:handoutMasterId r:id="rId9"/>
  </p:handoutMasterIdLst>
  <p:sldIdLst>
    <p:sldId id="256" r:id="rId2"/>
    <p:sldId id="268" r:id="rId3"/>
    <p:sldId id="269" r:id="rId4"/>
    <p:sldId id="270" r:id="rId5"/>
    <p:sldId id="271" r:id="rId6"/>
    <p:sldId id="272" r:id="rId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27" autoAdjust="0"/>
    <p:restoredTop sz="94911" autoAdjust="0"/>
  </p:normalViewPr>
  <p:slideViewPr>
    <p:cSldViewPr snapToObjects="1">
      <p:cViewPr>
        <p:scale>
          <a:sx n="80" d="100"/>
          <a:sy n="80" d="100"/>
        </p:scale>
        <p:origin x="-2418" y="-80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8BA8AE10-F897-CB4F-BB62-2A35700977C7}" type="datetimeFigureOut">
              <a:rPr lang="fr-FR" altLang="fr-FR"/>
              <a:pPr/>
              <a:t>26/06/2017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51E858-279A-B847-B7B1-FE6EA67E9D15}" type="slidenum">
              <a:rPr lang="fr-FR" altLang="fr-FR"/>
              <a:pPr/>
              <a:t>‹N°›</a:t>
            </a:fld>
            <a:endParaRPr lang="fr-FR" altLang="fr-FR"/>
          </a:p>
        </p:txBody>
      </p:sp>
    </p:spTree>
    <p:extLst>
      <p:ext uri="{BB962C8B-B14F-4D97-AF65-F5344CB8AC3E}">
        <p14:creationId xmlns:p14="http://schemas.microsoft.com/office/powerpoint/2010/main" val="307776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568C2B6E-8B1B-E547-B2D9-2B383D65937A}" type="datetimeFigureOut">
              <a:rPr lang="fr-FR" altLang="fr-FR"/>
              <a:pPr/>
              <a:t>26/06/2017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B274422-62A0-1243-BBAF-4DD6E654D437}" type="slidenum">
              <a:rPr lang="fr-FR" altLang="fr-FR"/>
              <a:pPr/>
              <a:t>‹N°›</a:t>
            </a:fld>
            <a:endParaRPr lang="fr-FR" altLang="fr-FR"/>
          </a:p>
        </p:txBody>
      </p:sp>
    </p:spTree>
    <p:extLst>
      <p:ext uri="{BB962C8B-B14F-4D97-AF65-F5344CB8AC3E}">
        <p14:creationId xmlns:p14="http://schemas.microsoft.com/office/powerpoint/2010/main" val="12506620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65363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3" name="Espace réservé du numéro de diapositive 3"/>
          <p:cNvSpPr>
            <a:spLocks noGrp="1"/>
          </p:cNvSpPr>
          <p:nvPr>
            <p:ph type="sldNum" sz="quarter" idx="11"/>
          </p:nvPr>
        </p:nvSpPr>
        <p:spPr/>
        <p:txBody>
          <a:bodyPr/>
          <a:lstStyle>
            <a:lvl1pPr>
              <a:defRPr/>
            </a:lvl1pPr>
          </a:lstStyle>
          <a:p>
            <a:fld id="{304D424F-DDF2-144D-B7CC-CDA80D061066}" type="slidenum">
              <a:rPr lang="fr-FR" altLang="fr-FR"/>
              <a:pPr/>
              <a:t>‹N°›</a:t>
            </a:fld>
            <a:endParaRPr lang="fr-FR" altLang="fr-FR"/>
          </a:p>
        </p:txBody>
      </p:sp>
    </p:spTree>
    <p:extLst>
      <p:ext uri="{BB962C8B-B14F-4D97-AF65-F5344CB8AC3E}">
        <p14:creationId xmlns:p14="http://schemas.microsoft.com/office/powerpoint/2010/main" val="211700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3"/>
          <p:cNvSpPr>
            <a:spLocks noGrp="1"/>
          </p:cNvSpPr>
          <p:nvPr>
            <p:ph type="sldNum" sz="quarter" idx="14"/>
          </p:nvPr>
        </p:nvSpPr>
        <p:spPr/>
        <p:txBody>
          <a:bodyPr/>
          <a:lstStyle>
            <a:lvl1pPr>
              <a:defRPr/>
            </a:lvl1pPr>
          </a:lstStyle>
          <a:p>
            <a:fld id="{6E8CB955-792E-9D4D-8CE7-0A3D31059386}" type="slidenum">
              <a:rPr lang="fr-FR" altLang="fr-FR"/>
              <a:pPr/>
              <a:t>‹N°›</a:t>
            </a:fld>
            <a:endParaRPr lang="fr-FR" altLang="fr-FR"/>
          </a:p>
        </p:txBody>
      </p:sp>
    </p:spTree>
    <p:extLst>
      <p:ext uri="{BB962C8B-B14F-4D97-AF65-F5344CB8AC3E}">
        <p14:creationId xmlns:p14="http://schemas.microsoft.com/office/powerpoint/2010/main" val="206234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5"/>
          <p:cNvSpPr>
            <a:spLocks noGrp="1"/>
          </p:cNvSpPr>
          <p:nvPr>
            <p:ph type="sldNum" sz="quarter" idx="11"/>
          </p:nvPr>
        </p:nvSpPr>
        <p:spPr/>
        <p:txBody>
          <a:bodyPr/>
          <a:lstStyle>
            <a:lvl1pPr>
              <a:defRPr/>
            </a:lvl1pPr>
          </a:lstStyle>
          <a:p>
            <a:fld id="{3609F868-FFB9-834E-8CB9-B01ADB817FD6}" type="slidenum">
              <a:rPr lang="fr-FR" altLang="fr-FR"/>
              <a:pPr/>
              <a:t>‹N°›</a:t>
            </a:fld>
            <a:endParaRPr lang="fr-FR" altLang="fr-FR"/>
          </a:p>
        </p:txBody>
      </p:sp>
    </p:spTree>
    <p:extLst>
      <p:ext uri="{BB962C8B-B14F-4D97-AF65-F5344CB8AC3E}">
        <p14:creationId xmlns:p14="http://schemas.microsoft.com/office/powerpoint/2010/main" val="140199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6"/>
          <p:cNvSpPr>
            <a:spLocks noGrp="1"/>
          </p:cNvSpPr>
          <p:nvPr>
            <p:ph type="sldNum" sz="quarter" idx="11"/>
          </p:nvPr>
        </p:nvSpPr>
        <p:spPr/>
        <p:txBody>
          <a:bodyPr/>
          <a:lstStyle>
            <a:lvl1pPr>
              <a:defRPr/>
            </a:lvl1pPr>
          </a:lstStyle>
          <a:p>
            <a:fld id="{9F737DE8-CF91-0B4D-825D-DA7FD09C573F}" type="slidenum">
              <a:rPr lang="fr-FR" altLang="fr-FR"/>
              <a:pPr/>
              <a:t>‹N°›</a:t>
            </a:fld>
            <a:endParaRPr lang="fr-FR" altLang="fr-FR"/>
          </a:p>
        </p:txBody>
      </p:sp>
    </p:spTree>
    <p:extLst>
      <p:ext uri="{BB962C8B-B14F-4D97-AF65-F5344CB8AC3E}">
        <p14:creationId xmlns:p14="http://schemas.microsoft.com/office/powerpoint/2010/main" val="120236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D2F890BC-F872-7B47-89FC-B33781A7A315}" type="slidenum">
              <a:rPr lang="fr-FR" altLang="fr-FR"/>
              <a:pPr/>
              <a:t>‹N°›</a:t>
            </a:fld>
            <a:endParaRPr lang="fr-FR" altLang="fr-FR"/>
          </a:p>
        </p:txBody>
      </p:sp>
    </p:spTree>
    <p:extLst>
      <p:ext uri="{BB962C8B-B14F-4D97-AF65-F5344CB8AC3E}">
        <p14:creationId xmlns:p14="http://schemas.microsoft.com/office/powerpoint/2010/main" val="34331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23FBD6AA-F49F-E14F-8F7F-4A5427D0AC39}" type="slidenum">
              <a:rPr lang="fr-FR" altLang="fr-FR"/>
              <a:pPr/>
              <a:t>‹N°›</a:t>
            </a:fld>
            <a:endParaRPr lang="fr-FR" altLang="fr-FR"/>
          </a:p>
        </p:txBody>
      </p:sp>
    </p:spTree>
    <p:extLst>
      <p:ext uri="{BB962C8B-B14F-4D97-AF65-F5344CB8AC3E}">
        <p14:creationId xmlns:p14="http://schemas.microsoft.com/office/powerpoint/2010/main" val="202715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76D6E728-EF5A-D840-98B5-42949B3BB904}" type="slidenum">
              <a:rPr lang="fr-FR" altLang="fr-FR"/>
              <a:pPr/>
              <a:t>‹N°›</a:t>
            </a:fld>
            <a:endParaRPr lang="fr-FR" altLang="fr-FR"/>
          </a:p>
        </p:txBody>
      </p:sp>
    </p:spTree>
    <p:extLst>
      <p:ext uri="{BB962C8B-B14F-4D97-AF65-F5344CB8AC3E}">
        <p14:creationId xmlns:p14="http://schemas.microsoft.com/office/powerpoint/2010/main" val="5756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16"/>
          </p:nvPr>
        </p:nvSpPr>
        <p:spPr/>
        <p:txBody>
          <a:bodyPr/>
          <a:lstStyle>
            <a:lvl1pPr>
              <a:defRPr/>
            </a:lvl1pPr>
          </a:lstStyle>
          <a:p>
            <a:fld id="{F0EC2DBE-7006-C845-8430-55B4721413DC}" type="slidenum">
              <a:rPr lang="fr-FR" altLang="fr-FR"/>
              <a:pPr/>
              <a:t>‹N°›</a:t>
            </a:fld>
            <a:endParaRPr lang="fr-FR" altLang="fr-FR"/>
          </a:p>
        </p:txBody>
      </p:sp>
    </p:spTree>
    <p:extLst>
      <p:ext uri="{BB962C8B-B14F-4D97-AF65-F5344CB8AC3E}">
        <p14:creationId xmlns:p14="http://schemas.microsoft.com/office/powerpoint/2010/main" val="63246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4" name="Espace réservé du numéro de diapositive 5"/>
          <p:cNvSpPr>
            <a:spLocks noGrp="1"/>
          </p:cNvSpPr>
          <p:nvPr>
            <p:ph type="sldNum" sz="quarter" idx="11"/>
          </p:nvPr>
        </p:nvSpPr>
        <p:spPr/>
        <p:txBody>
          <a:bodyPr/>
          <a:lstStyle>
            <a:lvl1pPr>
              <a:defRPr/>
            </a:lvl1pPr>
          </a:lstStyle>
          <a:p>
            <a:fld id="{D556C2A1-019E-F243-83A6-E8A810EB7B15}" type="slidenum">
              <a:rPr lang="fr-FR" altLang="fr-FR"/>
              <a:pPr/>
              <a:t>‹N°›</a:t>
            </a:fld>
            <a:endParaRPr lang="fr-FR" altLang="fr-FR"/>
          </a:p>
        </p:txBody>
      </p:sp>
    </p:spTree>
    <p:extLst>
      <p:ext uri="{BB962C8B-B14F-4D97-AF65-F5344CB8AC3E}">
        <p14:creationId xmlns:p14="http://schemas.microsoft.com/office/powerpoint/2010/main" val="188145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48C9438D-7B48-004C-A5FC-E41FA8050D5A}"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nl" altLang="fr-FR"/>
          </a:p>
        </p:txBody>
      </p:sp>
      <p:sp>
        <p:nvSpPr>
          <p:cNvPr id="14338" name="Titre 2"/>
          <p:cNvSpPr>
            <a:spLocks noGrp="1"/>
          </p:cNvSpPr>
          <p:nvPr>
            <p:ph type="title"/>
          </p:nvPr>
        </p:nvSpPr>
        <p:spPr bwMode="auto">
          <a:xfrm>
            <a:off x="1187450" y="2106613"/>
            <a:ext cx="7277100" cy="1487487"/>
          </a:xfrm>
        </p:spPr>
        <p:txBody>
          <a:bodyPr wrap="square" numCol="1" anchorCtr="0" compatLnSpc="1">
            <a:prstTxWarp prst="textNoShape">
              <a:avLst/>
            </a:prstTxWarp>
          </a:bodyPr>
          <a:lstStyle/>
          <a:p>
            <a:pPr algn="l" rtl="0" eaLnBrk="1" hangingPunct="1"/>
            <a:r>
              <a:rPr lang="nl" b="1" i="0" u="none" cap="none" baseline="0">
                <a:cs typeface="Arial" charset="0"/>
              </a:rPr>
              <a:t>RISICOANALYSE</a:t>
            </a:r>
            <a:r>
              <a:rPr lang="nl" cap="none">
                <a:cs typeface="Arial" charset="0"/>
              </a:rPr>
              <a:t/>
            </a:r>
            <a:br>
              <a:rPr lang="nl" cap="none">
                <a:cs typeface="Arial" charset="0"/>
              </a:rPr>
            </a:br>
            <a:r>
              <a:rPr lang="nl" b="1" i="0" u="none" cap="none" baseline="0">
                <a:cs typeface="Arial" charset="0"/>
              </a:rPr>
              <a:t>Documentatie</a:t>
            </a:r>
            <a:endParaRPr lang="nl" altLang="fr-FR" cap="none" dirty="0">
              <a:cs typeface="Arial" charset="0"/>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nl" b="0" i="0" u="none" baseline="0">
                <a:cs typeface="Arial" charset="0"/>
              </a:rPr>
              <a:t>Integratieset H3SE</a:t>
            </a:r>
          </a:p>
          <a:p>
            <a:pPr algn="l" rtl="0" eaLnBrk="1" hangingPunct="1"/>
            <a:r>
              <a:rPr lang="nl" b="0" i="0" u="none" baseline="0">
                <a:cs typeface="Arial" charset="0"/>
              </a:rPr>
              <a:t>Module TCT 5.1</a:t>
            </a:r>
            <a:endParaRPr lang="nl" altLang="fr-FR" dirty="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E5B7DB3-E6F9-CB42-A5B0-04C6615EFED9}" type="slidenum">
              <a:rPr>
                <a:solidFill>
                  <a:srgbClr val="898989"/>
                </a:solidFill>
                <a:ea typeface="Helvetica" charset="0"/>
                <a:cs typeface="Helvetica" charset="0"/>
              </a:rPr>
              <a:pPr/>
              <a:t>2</a:t>
            </a:fld>
            <a:endParaRPr lang="nl" altLang="fr-FR">
              <a:solidFill>
                <a:srgbClr val="898989"/>
              </a:solidFill>
              <a:ea typeface="Helvetica" charset="0"/>
              <a:cs typeface="Helvetica" charset="0"/>
            </a:endParaRPr>
          </a:p>
        </p:txBody>
      </p:sp>
      <p:pic>
        <p:nvPicPr>
          <p:cNvPr id="1945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77963"/>
            <a:ext cx="2425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33375"/>
            <a:ext cx="3022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457200" y="274638"/>
            <a:ext cx="8218488" cy="635000"/>
          </a:xfrm>
        </p:spPr>
        <p:txBody>
          <a:bodyPr/>
          <a:lstStyle/>
          <a:p>
            <a:pPr algn="l" rtl="0"/>
            <a:r>
              <a:rPr lang="nl" b="1" i="0" u="none" baseline="0"/>
              <a:t>GEVAAR of risico?</a:t>
            </a:r>
            <a:endParaRPr lang="nl" dirty="0"/>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nl" b="0" i="0" u="none" baseline="0"/>
              <a:t>Integratieset H3SE – TCT 4.2 – RISICOANALYSE V2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nl" b="1" i="0" u="none" baseline="0"/>
              <a:t>GEVAAR</a:t>
            </a:r>
            <a:endParaRPr lang="nl" dirty="0"/>
          </a:p>
        </p:txBody>
      </p:sp>
      <p:sp>
        <p:nvSpPr>
          <p:cNvPr id="3" name="Espace réservé du texte 2"/>
          <p:cNvSpPr>
            <a:spLocks noGrp="1"/>
          </p:cNvSpPr>
          <p:nvPr>
            <p:ph type="body" sz="quarter" idx="12"/>
          </p:nvPr>
        </p:nvSpPr>
        <p:spPr/>
        <p:txBody>
          <a:bodyPr/>
          <a:lstStyle/>
          <a:p>
            <a:pPr algn="l" rtl="0"/>
            <a:r>
              <a:rPr lang="nl" b="0" i="0" u="none" baseline="0"/>
              <a:t>Dit is een oorzaak die iets kan aantasten (lichamelijk letsel, aantasting van het milieu, materiële schade, of een combinatie van deze elementen) en die een bezorgdheid rechtvaardigt omdat de goede staat of het bestaan wordt bedreigd.</a:t>
            </a:r>
            <a:endParaRPr lang="nl" dirty="0"/>
          </a:p>
          <a:p>
            <a:pPr marL="0" indent="0" algn="l" rtl="0">
              <a:buNone/>
            </a:pPr>
            <a:endParaRPr lang="nl" dirty="0" smtClean="0"/>
          </a:p>
          <a:p>
            <a:pPr marL="0" indent="0" algn="l" rtl="0">
              <a:buNone/>
            </a:pPr>
            <a:r>
              <a:rPr lang="nl" b="0" i="0" u="none" baseline="0"/>
              <a:t>Voorbeelden van gevaren inzake de veiligheid voor E&amp;P</a:t>
            </a:r>
          </a:p>
          <a:p>
            <a:pPr lvl="1" algn="l" rtl="0"/>
            <a:r>
              <a:rPr lang="nl" b="0" i="0" u="none" baseline="0"/>
              <a:t>Giftige, brandbaar, explosieve, corrosieve en hete vloeistoffen</a:t>
            </a:r>
          </a:p>
          <a:p>
            <a:pPr lvl="1" algn="l" rtl="0"/>
            <a:r>
              <a:rPr lang="nl" b="0" i="0" u="none" baseline="0"/>
              <a:t>Energie bevattende systemen</a:t>
            </a:r>
          </a:p>
          <a:p>
            <a:pPr lvl="1" algn="l" rtl="0"/>
            <a:r>
              <a:rPr lang="nl" b="0" i="0" u="none" baseline="0"/>
              <a:t>Extreme omstandigheden: klimaat, offshore, DW …</a:t>
            </a:r>
          </a:p>
          <a:p>
            <a:pPr lvl="1" algn="l" rtl="0"/>
            <a:r>
              <a:rPr lang="nl" b="0" i="0" u="none" baseline="0"/>
              <a:t>Land-, zee- en luchttransporten</a:t>
            </a:r>
          </a:p>
          <a:p>
            <a:pPr lvl="1" algn="l" rtl="0"/>
            <a:r>
              <a:rPr lang="nl" b="0" i="0" u="none" baseline="0"/>
              <a:t>Hantering van gereedschappen</a:t>
            </a:r>
          </a:p>
          <a:p>
            <a:pPr lvl="1" algn="l" rtl="0"/>
            <a:r>
              <a:rPr lang="nl" b="0" i="0" u="none" baseline="0"/>
              <a:t>Werkzaamheden op hoogte</a:t>
            </a:r>
          </a:p>
          <a:p>
            <a:pPr lvl="1" algn="l" rtl="0"/>
            <a:r>
              <a:rPr lang="nl" b="0" i="0" u="none" baseline="0"/>
              <a:t>Hijswerk en goederenverplaatsing</a:t>
            </a:r>
          </a:p>
          <a:p>
            <a:pPr lvl="1" algn="l" rtl="0"/>
            <a:r>
              <a:rPr lang="nl" b="0" i="0" u="none" baseline="0"/>
              <a:t>…</a:t>
            </a:r>
          </a:p>
          <a:p>
            <a:endParaRPr lang="nl"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3</a:t>
            </a:fld>
            <a:endParaRPr lang="nl"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nl" b="0" i="0" u="none" baseline="0"/>
              <a:t>Integratieset H3SE – TCT 4.2 – RISICOANALYSE V2</a:t>
            </a:r>
          </a:p>
        </p:txBody>
      </p:sp>
    </p:spTree>
    <p:extLst>
      <p:ext uri="{BB962C8B-B14F-4D97-AF65-F5344CB8AC3E}">
        <p14:creationId xmlns:p14="http://schemas.microsoft.com/office/powerpoint/2010/main" val="11148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nl" b="1" i="0" u="none" baseline="0"/>
              <a:t>Het verschil tussen gevaar en risico</a:t>
            </a:r>
            <a:endParaRPr lang="nl" dirty="0"/>
          </a:p>
        </p:txBody>
      </p:sp>
      <p:sp>
        <p:nvSpPr>
          <p:cNvPr id="3" name="Espace réservé du texte 2"/>
          <p:cNvSpPr>
            <a:spLocks noGrp="1"/>
          </p:cNvSpPr>
          <p:nvPr>
            <p:ph type="body" sz="quarter" idx="12"/>
          </p:nvPr>
        </p:nvSpPr>
        <p:spPr/>
        <p:txBody>
          <a:bodyPr/>
          <a:lstStyle/>
          <a:p>
            <a:pPr algn="l" rtl="0"/>
            <a:r>
              <a:rPr lang="nl" b="1" i="0" u="none" baseline="0"/>
              <a:t>Een risico bestaat als er een blootstelling is aan een gevaar.</a:t>
            </a:r>
          </a:p>
          <a:p>
            <a:endParaRPr lang="nl" dirty="0"/>
          </a:p>
          <a:p>
            <a:pPr algn="l" rtl="0"/>
            <a:r>
              <a:rPr lang="nl" b="0" i="0" u="none" baseline="0"/>
              <a:t>De snelheid van een auto is een gevaar.</a:t>
            </a:r>
          </a:p>
          <a:p>
            <a:pPr lvl="1" algn="l" rtl="0"/>
            <a:r>
              <a:rPr lang="nl" b="0" i="0" u="none" baseline="0"/>
              <a:t>Het risico van een ongeval betreft echter alleen de personen in (reëel of potentieel) contact met de auto (bestuurder, passagier, voetganger). Wie geen auto gebruikt en niet de straat op gaat, staat niet bloot aan dit risico.</a:t>
            </a:r>
          </a:p>
          <a:p>
            <a:pPr lvl="1" algn="l" rtl="0"/>
            <a:endParaRPr lang="nl" dirty="0"/>
          </a:p>
          <a:p>
            <a:pPr algn="l" rtl="0"/>
            <a:r>
              <a:rPr lang="nl" b="0" i="0" u="none" baseline="0"/>
              <a:t>Risico's zijn inherent aan alle menselijke activiteiten.</a:t>
            </a:r>
          </a:p>
          <a:p>
            <a:pPr lvl="1" algn="l" rtl="0"/>
            <a:r>
              <a:rPr lang="nl" b="0" i="0" u="none" baseline="0"/>
              <a:t>Aangezien wij niet kunnen leven zonder het huis te verlaten, lopen wij het risico van een ongeval met een auto. Dit ongevallenrisico moet dan worden beperkt tot een aanvaardbaar niveau.</a:t>
            </a:r>
          </a:p>
          <a:p>
            <a:endParaRPr lang="nl"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4</a:t>
            </a:fld>
            <a:endParaRPr lang="nl"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nl" b="0" i="0" u="none" baseline="0"/>
              <a:t>Integratieset H3SE – TCT 4.2 – RISICOANALYSE V2</a:t>
            </a:r>
          </a:p>
        </p:txBody>
      </p:sp>
    </p:spTree>
    <p:extLst>
      <p:ext uri="{BB962C8B-B14F-4D97-AF65-F5344CB8AC3E}">
        <p14:creationId xmlns:p14="http://schemas.microsoft.com/office/powerpoint/2010/main" val="154456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0"/>
            <a:r>
              <a:rPr lang="nl" b="1" i="0" u="none" baseline="0"/>
              <a:t>risico</a:t>
            </a:r>
            <a:endParaRPr lang="nl" dirty="0"/>
          </a:p>
        </p:txBody>
      </p:sp>
      <p:sp>
        <p:nvSpPr>
          <p:cNvPr id="3" name="Espace réservé du texte 2"/>
          <p:cNvSpPr>
            <a:spLocks noGrp="1"/>
          </p:cNvSpPr>
          <p:nvPr>
            <p:ph type="body" sz="quarter" idx="12"/>
          </p:nvPr>
        </p:nvSpPr>
        <p:spPr>
          <a:xfrm>
            <a:off x="457200" y="2420888"/>
            <a:ext cx="4402832" cy="3600945"/>
          </a:xfrm>
        </p:spPr>
        <p:txBody>
          <a:bodyPr/>
          <a:lstStyle/>
          <a:p>
            <a:pPr algn="l" rtl="0"/>
            <a:r>
              <a:rPr lang="nl" b="1" i="0" u="none" baseline="0" dirty="0"/>
              <a:t>Waarschijnlijkheid</a:t>
            </a:r>
            <a:r>
              <a:rPr lang="nl" b="0" i="0" u="none" baseline="0" dirty="0"/>
              <a:t> dat een ongewenst evenement optreedt.</a:t>
            </a:r>
          </a:p>
          <a:p>
            <a:pPr lvl="1" algn="l" rtl="0"/>
            <a:r>
              <a:rPr lang="nl" b="0" i="0" u="none" baseline="0" dirty="0"/>
              <a:t>De inschatting van de waarschijnlijkheid wordt gebaseerd op de incidenten die eerder hebben plaatsgevonden. De waarschijnlijkheid wordt uitgedrukt als de frequentie waarmee een evenement een persoon kan treffen.</a:t>
            </a:r>
          </a:p>
          <a:p>
            <a:pPr lvl="1" algn="l" rtl="0"/>
            <a:r>
              <a:rPr lang="nl" b="0" i="0" u="none" baseline="0" dirty="0"/>
              <a:t>De waarschijnlijkheid geeft antwoord op de vraag: is het aannemelijk dat een incident optreedt? </a:t>
            </a:r>
            <a:endParaRPr lang="nl" altLang="fr-FR" b="1" dirty="0">
              <a:latin typeface="Times New Roman" charset="0"/>
            </a:endParaRPr>
          </a:p>
          <a:p>
            <a:endParaRPr lang="nl"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5</a:t>
            </a:fld>
            <a:endParaRPr lang="nl" altLang="fr-FR"/>
          </a:p>
        </p:txBody>
      </p:sp>
      <p:sp>
        <p:nvSpPr>
          <p:cNvPr id="6" name="Espace réservé du texte 2"/>
          <p:cNvSpPr txBox="1">
            <a:spLocks/>
          </p:cNvSpPr>
          <p:nvPr/>
        </p:nvSpPr>
        <p:spPr bwMode="auto">
          <a:xfrm>
            <a:off x="4860032" y="2424708"/>
            <a:ext cx="3682752" cy="36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eaLnBrk="1" hangingPunct="1"/>
            <a:r>
              <a:rPr lang="nl" b="1" i="0" u="none" baseline="0"/>
              <a:t>Ernst</a:t>
            </a:r>
            <a:r>
              <a:rPr lang="nl" b="0" i="0" u="none" baseline="0"/>
              <a:t> van de gevolgen voor de mens, het milieu, de installaties en de media-impact.</a:t>
            </a:r>
            <a:endParaRPr lang="nl" altLang="fr-FR" b="1" dirty="0"/>
          </a:p>
          <a:p>
            <a:pPr lvl="1" algn="l" rtl="0" eaLnBrk="1" hangingPunct="1"/>
            <a:r>
              <a:rPr lang="nl" b="0" i="0" u="none" baseline="0"/>
              <a:t>De gevolgen van een potentieel incident zijn meetbaar met het antwoord op deze vraag: wat is de klassering van de ernstigste realistisch mogelijke consequentie als het gevaar evolueert tot een incident? </a:t>
            </a:r>
            <a:endParaRPr lang="nl" altLang="fr-FR" b="1" dirty="0"/>
          </a:p>
        </p:txBody>
      </p:sp>
      <p:sp>
        <p:nvSpPr>
          <p:cNvPr id="7" name="Flèche vers la gauche 6"/>
          <p:cNvSpPr/>
          <p:nvPr/>
        </p:nvSpPr>
        <p:spPr>
          <a:xfrm rot="18593818">
            <a:off x="2591211" y="1256197"/>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8" name="Flèche vers la gauche 7"/>
          <p:cNvSpPr/>
          <p:nvPr/>
        </p:nvSpPr>
        <p:spPr>
          <a:xfrm rot="13520057">
            <a:off x="4705089" y="1232788"/>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9"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nl" b="0" i="0" u="none" baseline="0"/>
              <a:t>Integratieset H3SE – TCT 4.2 – RISICOANALYSE V2</a:t>
            </a:r>
          </a:p>
        </p:txBody>
      </p:sp>
    </p:spTree>
    <p:extLst>
      <p:ext uri="{BB962C8B-B14F-4D97-AF65-F5344CB8AC3E}">
        <p14:creationId xmlns:p14="http://schemas.microsoft.com/office/powerpoint/2010/main" val="51361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lgn="r" rtl="0"/>
            <a:fld id="{304D424F-DDF2-144D-B7CC-CDA80D061066}" type="slidenum">
              <a:rPr/>
              <a:pPr/>
              <a:t>6</a:t>
            </a:fld>
            <a:endParaRPr lang="nl" altLang="fr-FR"/>
          </a:p>
        </p:txBody>
      </p:sp>
      <p:pic>
        <p:nvPicPr>
          <p:cNvPr id="4" name="Image 3"/>
          <p:cNvPicPr>
            <a:picLocks noChangeAspect="1"/>
          </p:cNvPicPr>
          <p:nvPr/>
        </p:nvPicPr>
        <p:blipFill>
          <a:blip r:embed="rId2"/>
          <a:stretch>
            <a:fillRect/>
          </a:stretch>
        </p:blipFill>
        <p:spPr>
          <a:xfrm>
            <a:off x="1187624" y="1196752"/>
            <a:ext cx="7092280" cy="4584546"/>
          </a:xfrm>
          <a:prstGeom prst="rect">
            <a:avLst/>
          </a:prstGeom>
        </p:spPr>
      </p:pic>
      <p:sp>
        <p:nvSpPr>
          <p:cNvPr id="5" name="Espace réservé du pied de page 1"/>
          <p:cNvSpPr>
            <a:spLocks noGrp="1"/>
          </p:cNvSpPr>
          <p:nvPr>
            <p:ph type="ftr" sz="quarter" idx="4294967295"/>
          </p:nvPr>
        </p:nvSpPr>
        <p:spPr bwMode="auto">
          <a:xfrm>
            <a:off x="457200" y="6411913"/>
            <a:ext cx="5562600" cy="365125"/>
          </a:xfrm>
          <a:prstGeom prst="rect">
            <a:avLst/>
          </a:prstGeom>
          <a:noFill/>
          <a:ln>
            <a:miter lim="800000"/>
            <a:headEnd/>
            <a:tailEnd/>
          </a:ln>
        </p:spPr>
        <p:txBody>
          <a:bodyPr/>
          <a:lstStyle/>
          <a:p>
            <a:pPr algn="l" rtl="0"/>
            <a:r>
              <a:rPr lang="nl" sz="900" b="0" i="0" u="none" baseline="0"/>
              <a:t>Integratieset H3SE – TCT 4.2 – RISICOANALYSE V2</a:t>
            </a:r>
          </a:p>
        </p:txBody>
      </p:sp>
    </p:spTree>
    <p:extLst>
      <p:ext uri="{BB962C8B-B14F-4D97-AF65-F5344CB8AC3E}">
        <p14:creationId xmlns:p14="http://schemas.microsoft.com/office/powerpoint/2010/main" val="481685221"/>
      </p:ext>
    </p:extLst>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802</TotalTime>
  <Words>360</Words>
  <Application>Microsoft Office PowerPoint</Application>
  <PresentationFormat>Affichage à l'écran (4:3)</PresentationFormat>
  <Paragraphs>40</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fr_total_modele_rouge_fonce</vt:lpstr>
      <vt:lpstr>RISICOANALYSE Documentatie</vt:lpstr>
      <vt:lpstr>GEVAAR of risico?</vt:lpstr>
      <vt:lpstr>GEVAAR</vt:lpstr>
      <vt:lpstr>Het verschil tussen gevaar en risico</vt:lpstr>
      <vt:lpstr>risico</vt:lpstr>
      <vt:lpstr>Présentation PowerPoint</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118</cp:revision>
  <dcterms:created xsi:type="dcterms:W3CDTF">2015-09-07T13:13:13Z</dcterms:created>
  <dcterms:modified xsi:type="dcterms:W3CDTF">2017-06-26T20:24:07Z</dcterms:modified>
</cp:coreProperties>
</file>