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8"/>
  </p:notesMasterIdLst>
  <p:handoutMasterIdLst>
    <p:handoutMasterId r:id="rId9"/>
  </p:handoutMasterIdLst>
  <p:sldIdLst>
    <p:sldId id="256" r:id="rId2"/>
    <p:sldId id="268" r:id="rId3"/>
    <p:sldId id="269" r:id="rId4"/>
    <p:sldId id="270" r:id="rId5"/>
    <p:sldId id="271" r:id="rId6"/>
    <p:sldId id="272" r:id="rId7"/>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AF"/>
    <a:srgbClr val="133C75"/>
    <a:srgbClr val="BD2B0B"/>
    <a:srgbClr val="7ABFC0"/>
    <a:srgbClr val="CAEBEA"/>
    <a:srgbClr val="55DD61"/>
    <a:srgbClr val="3AAFC3"/>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27" autoAdjust="0"/>
    <p:restoredTop sz="94911" autoAdjust="0"/>
  </p:normalViewPr>
  <p:slideViewPr>
    <p:cSldViewPr snapToObjects="1">
      <p:cViewPr>
        <p:scale>
          <a:sx n="80" d="100"/>
          <a:sy n="80" d="100"/>
        </p:scale>
        <p:origin x="216" y="114"/>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8BA8AE10-F897-CB4F-BB62-2A35700977C7}" type="datetimeFigureOut">
              <a:rPr lang="fr-FR" altLang="fr-FR"/>
              <a:pPr/>
              <a:t>14/07/2017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7351E858-279A-B847-B7B1-FE6EA67E9D15}" type="slidenum">
              <a:rPr lang="fr-FR" altLang="fr-FR"/>
              <a:pPr/>
              <a:t>‹N°›</a:t>
            </a:fld>
            <a:endParaRPr lang="fr-FR" altLang="fr-FR"/>
          </a:p>
        </p:txBody>
      </p:sp>
    </p:spTree>
    <p:extLst>
      <p:ext uri="{BB962C8B-B14F-4D97-AF65-F5344CB8AC3E}">
        <p14:creationId xmlns:p14="http://schemas.microsoft.com/office/powerpoint/2010/main" val="3077761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568C2B6E-8B1B-E547-B2D9-2B383D65937A}" type="datetimeFigureOut">
              <a:rPr lang="fr-FR" altLang="fr-FR"/>
              <a:pPr/>
              <a:t>14/07/2017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5B274422-62A0-1243-BBAF-4DD6E654D437}" type="slidenum">
              <a:rPr lang="fr-FR" altLang="fr-FR"/>
              <a:pPr/>
              <a:t>‹N°›</a:t>
            </a:fld>
            <a:endParaRPr lang="fr-FR" altLang="fr-FR"/>
          </a:p>
        </p:txBody>
      </p:sp>
    </p:spTree>
    <p:extLst>
      <p:ext uri="{BB962C8B-B14F-4D97-AF65-F5344CB8AC3E}">
        <p14:creationId xmlns:p14="http://schemas.microsoft.com/office/powerpoint/2010/main" val="125066208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165363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3" name="Espace réservé du numéro de diapositive 3"/>
          <p:cNvSpPr>
            <a:spLocks noGrp="1"/>
          </p:cNvSpPr>
          <p:nvPr>
            <p:ph type="sldNum" sz="quarter" idx="11"/>
          </p:nvPr>
        </p:nvSpPr>
        <p:spPr/>
        <p:txBody>
          <a:bodyPr/>
          <a:lstStyle>
            <a:lvl1pPr>
              <a:defRPr/>
            </a:lvl1pPr>
          </a:lstStyle>
          <a:p>
            <a:fld id="{304D424F-DDF2-144D-B7CC-CDA80D061066}" type="slidenum">
              <a:rPr lang="fr-FR" altLang="fr-FR"/>
              <a:pPr/>
              <a:t>‹N°›</a:t>
            </a:fld>
            <a:endParaRPr lang="fr-FR" altLang="fr-FR"/>
          </a:p>
        </p:txBody>
      </p:sp>
    </p:spTree>
    <p:extLst>
      <p:ext uri="{BB962C8B-B14F-4D97-AF65-F5344CB8AC3E}">
        <p14:creationId xmlns:p14="http://schemas.microsoft.com/office/powerpoint/2010/main" val="211700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r>
              <a:rPr lang="fr-FR" altLang="fr-FR"/>
              <a:t>Titre de la Présentation – Lieu et Pays – Date Jour Mois Année</a:t>
            </a:r>
          </a:p>
        </p:txBody>
      </p:sp>
      <p:sp>
        <p:nvSpPr>
          <p:cNvPr id="5" name="Espace réservé du numéro de diapositive 3"/>
          <p:cNvSpPr>
            <a:spLocks noGrp="1"/>
          </p:cNvSpPr>
          <p:nvPr>
            <p:ph type="sldNum" sz="quarter" idx="14"/>
          </p:nvPr>
        </p:nvSpPr>
        <p:spPr/>
        <p:txBody>
          <a:bodyPr/>
          <a:lstStyle>
            <a:lvl1pPr>
              <a:defRPr/>
            </a:lvl1pPr>
          </a:lstStyle>
          <a:p>
            <a:fld id="{6E8CB955-792E-9D4D-8CE7-0A3D31059386}" type="slidenum">
              <a:rPr lang="fr-FR" altLang="fr-FR"/>
              <a:pPr/>
              <a:t>‹N°›</a:t>
            </a:fld>
            <a:endParaRPr lang="fr-FR" altLang="fr-FR"/>
          </a:p>
        </p:txBody>
      </p:sp>
    </p:spTree>
    <p:extLst>
      <p:ext uri="{BB962C8B-B14F-4D97-AF65-F5344CB8AC3E}">
        <p14:creationId xmlns:p14="http://schemas.microsoft.com/office/powerpoint/2010/main" val="206234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5" name="Espace réservé du numéro de diapositive 5"/>
          <p:cNvSpPr>
            <a:spLocks noGrp="1"/>
          </p:cNvSpPr>
          <p:nvPr>
            <p:ph type="sldNum" sz="quarter" idx="11"/>
          </p:nvPr>
        </p:nvSpPr>
        <p:spPr/>
        <p:txBody>
          <a:bodyPr/>
          <a:lstStyle>
            <a:lvl1pPr>
              <a:defRPr/>
            </a:lvl1pPr>
          </a:lstStyle>
          <a:p>
            <a:fld id="{3609F868-FFB9-834E-8CB9-B01ADB817FD6}" type="slidenum">
              <a:rPr lang="fr-FR" altLang="fr-FR"/>
              <a:pPr/>
              <a:t>‹N°›</a:t>
            </a:fld>
            <a:endParaRPr lang="fr-FR" altLang="fr-FR"/>
          </a:p>
        </p:txBody>
      </p:sp>
    </p:spTree>
    <p:extLst>
      <p:ext uri="{BB962C8B-B14F-4D97-AF65-F5344CB8AC3E}">
        <p14:creationId xmlns:p14="http://schemas.microsoft.com/office/powerpoint/2010/main" val="140199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6" name="Espace réservé du numéro de diapositive 6"/>
          <p:cNvSpPr>
            <a:spLocks noGrp="1"/>
          </p:cNvSpPr>
          <p:nvPr>
            <p:ph type="sldNum" sz="quarter" idx="11"/>
          </p:nvPr>
        </p:nvSpPr>
        <p:spPr/>
        <p:txBody>
          <a:bodyPr/>
          <a:lstStyle>
            <a:lvl1pPr>
              <a:defRPr/>
            </a:lvl1pPr>
          </a:lstStyle>
          <a:p>
            <a:fld id="{9F737DE8-CF91-0B4D-825D-DA7FD09C573F}" type="slidenum">
              <a:rPr lang="fr-FR" altLang="fr-FR"/>
              <a:pPr/>
              <a:t>‹N°›</a:t>
            </a:fld>
            <a:endParaRPr lang="fr-FR" altLang="fr-FR"/>
          </a:p>
        </p:txBody>
      </p:sp>
    </p:spTree>
    <p:extLst>
      <p:ext uri="{BB962C8B-B14F-4D97-AF65-F5344CB8AC3E}">
        <p14:creationId xmlns:p14="http://schemas.microsoft.com/office/powerpoint/2010/main" val="120236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9" name="Espace réservé du numéro de diapositive 5"/>
          <p:cNvSpPr>
            <a:spLocks noGrp="1"/>
          </p:cNvSpPr>
          <p:nvPr>
            <p:ph type="sldNum" sz="quarter" idx="16"/>
          </p:nvPr>
        </p:nvSpPr>
        <p:spPr/>
        <p:txBody>
          <a:bodyPr/>
          <a:lstStyle>
            <a:lvl1pPr>
              <a:defRPr/>
            </a:lvl1pPr>
          </a:lstStyle>
          <a:p>
            <a:fld id="{D2F890BC-F872-7B47-89FC-B33781A7A315}" type="slidenum">
              <a:rPr lang="fr-FR" altLang="fr-FR"/>
              <a:pPr/>
              <a:t>‹N°›</a:t>
            </a:fld>
            <a:endParaRPr lang="fr-FR" altLang="fr-FR"/>
          </a:p>
        </p:txBody>
      </p:sp>
    </p:spTree>
    <p:extLst>
      <p:ext uri="{BB962C8B-B14F-4D97-AF65-F5344CB8AC3E}">
        <p14:creationId xmlns:p14="http://schemas.microsoft.com/office/powerpoint/2010/main" val="34331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9" name="Espace réservé du numéro de diapositive 5"/>
          <p:cNvSpPr>
            <a:spLocks noGrp="1"/>
          </p:cNvSpPr>
          <p:nvPr>
            <p:ph type="sldNum" sz="quarter" idx="16"/>
          </p:nvPr>
        </p:nvSpPr>
        <p:spPr/>
        <p:txBody>
          <a:bodyPr/>
          <a:lstStyle>
            <a:lvl1pPr>
              <a:defRPr/>
            </a:lvl1pPr>
          </a:lstStyle>
          <a:p>
            <a:fld id="{23FBD6AA-F49F-E14F-8F7F-4A5427D0AC39}" type="slidenum">
              <a:rPr lang="fr-FR" altLang="fr-FR"/>
              <a:pPr/>
              <a:t>‹N°›</a:t>
            </a:fld>
            <a:endParaRPr lang="fr-FR" altLang="fr-FR"/>
          </a:p>
        </p:txBody>
      </p:sp>
    </p:spTree>
    <p:extLst>
      <p:ext uri="{BB962C8B-B14F-4D97-AF65-F5344CB8AC3E}">
        <p14:creationId xmlns:p14="http://schemas.microsoft.com/office/powerpoint/2010/main" val="202715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9" name="Espace réservé du numéro de diapositive 5"/>
          <p:cNvSpPr>
            <a:spLocks noGrp="1"/>
          </p:cNvSpPr>
          <p:nvPr>
            <p:ph type="sldNum" sz="quarter" idx="16"/>
          </p:nvPr>
        </p:nvSpPr>
        <p:spPr/>
        <p:txBody>
          <a:bodyPr/>
          <a:lstStyle>
            <a:lvl1pPr>
              <a:defRPr/>
            </a:lvl1pPr>
          </a:lstStyle>
          <a:p>
            <a:fld id="{76D6E728-EF5A-D840-98B5-42949B3BB904}" type="slidenum">
              <a:rPr lang="fr-FR" altLang="fr-FR"/>
              <a:pPr/>
              <a:t>‹N°›</a:t>
            </a:fld>
            <a:endParaRPr lang="fr-FR" altLang="fr-FR"/>
          </a:p>
        </p:txBody>
      </p:sp>
    </p:spTree>
    <p:extLst>
      <p:ext uri="{BB962C8B-B14F-4D97-AF65-F5344CB8AC3E}">
        <p14:creationId xmlns:p14="http://schemas.microsoft.com/office/powerpoint/2010/main" val="57565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r>
              <a:rPr lang="fr-FR" altLang="fr-FR"/>
              <a:t>Titre de la Présentation – Lieu et Pays – Date Jour Mois Année</a:t>
            </a:r>
          </a:p>
        </p:txBody>
      </p:sp>
      <p:sp>
        <p:nvSpPr>
          <p:cNvPr id="6" name="Espace réservé du numéro de diapositive 5"/>
          <p:cNvSpPr>
            <a:spLocks noGrp="1"/>
          </p:cNvSpPr>
          <p:nvPr>
            <p:ph type="sldNum" sz="quarter" idx="16"/>
          </p:nvPr>
        </p:nvSpPr>
        <p:spPr/>
        <p:txBody>
          <a:bodyPr/>
          <a:lstStyle>
            <a:lvl1pPr>
              <a:defRPr/>
            </a:lvl1pPr>
          </a:lstStyle>
          <a:p>
            <a:fld id="{F0EC2DBE-7006-C845-8430-55B4721413DC}" type="slidenum">
              <a:rPr lang="fr-FR" altLang="fr-FR"/>
              <a:pPr/>
              <a:t>‹N°›</a:t>
            </a:fld>
            <a:endParaRPr lang="fr-FR" altLang="fr-FR"/>
          </a:p>
        </p:txBody>
      </p:sp>
    </p:spTree>
    <p:extLst>
      <p:ext uri="{BB962C8B-B14F-4D97-AF65-F5344CB8AC3E}">
        <p14:creationId xmlns:p14="http://schemas.microsoft.com/office/powerpoint/2010/main" val="63246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r>
              <a:rPr lang="fr-FR" altLang="fr-FR"/>
              <a:t>Titre de la Présentation – Lieu et Pays – Date Jour Mois Année</a:t>
            </a:r>
          </a:p>
        </p:txBody>
      </p:sp>
      <p:sp>
        <p:nvSpPr>
          <p:cNvPr id="4" name="Espace réservé du numéro de diapositive 5"/>
          <p:cNvSpPr>
            <a:spLocks noGrp="1"/>
          </p:cNvSpPr>
          <p:nvPr>
            <p:ph type="sldNum" sz="quarter" idx="11"/>
          </p:nvPr>
        </p:nvSpPr>
        <p:spPr/>
        <p:txBody>
          <a:bodyPr/>
          <a:lstStyle>
            <a:lvl1pPr>
              <a:defRPr/>
            </a:lvl1pPr>
          </a:lstStyle>
          <a:p>
            <a:fld id="{D556C2A1-019E-F243-83A6-E8A810EB7B15}" type="slidenum">
              <a:rPr lang="fr-FR" altLang="fr-FR"/>
              <a:pPr/>
              <a:t>‹N°›</a:t>
            </a:fld>
            <a:endParaRPr lang="fr-FR" altLang="fr-FR"/>
          </a:p>
        </p:txBody>
      </p:sp>
    </p:spTree>
    <p:extLst>
      <p:ext uri="{BB962C8B-B14F-4D97-AF65-F5344CB8AC3E}">
        <p14:creationId xmlns:p14="http://schemas.microsoft.com/office/powerpoint/2010/main" val="188145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wrap="square" lIns="0" tIns="45720" rIns="91440" bIns="45720" numCol="1" anchor="ctr" anchorCtr="0" compatLnSpc="1">
            <a:prstTxWarp prst="textNoShape">
              <a:avLst/>
            </a:prstTxWarp>
          </a:bodyPr>
          <a:lstStyle>
            <a:lvl1pPr eaLnBrk="1" hangingPunct="1">
              <a:defRPr sz="900">
                <a:solidFill>
                  <a:srgbClr val="000000"/>
                </a:solidFill>
                <a:ea typeface="Helvetica" charset="0"/>
                <a:cs typeface="Helvetica" charset="0"/>
              </a:defRPr>
            </a:lvl1pPr>
          </a:lstStyle>
          <a:p>
            <a:r>
              <a:rPr lang="fr-FR" altLang="fr-FR"/>
              <a:t>Titre de la Présentation – Lieu et Pays – Date Jour Mois Année</a:t>
            </a: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48C9438D-7B48-004C-A5FC-E41FA8050D5A}"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pt" altLang="fr-FR"/>
          </a:p>
        </p:txBody>
      </p:sp>
      <p:sp>
        <p:nvSpPr>
          <p:cNvPr id="14338" name="Titre 2"/>
          <p:cNvSpPr>
            <a:spLocks noGrp="1"/>
          </p:cNvSpPr>
          <p:nvPr>
            <p:ph type="title"/>
          </p:nvPr>
        </p:nvSpPr>
        <p:spPr bwMode="auto">
          <a:xfrm>
            <a:off x="1187450" y="2106613"/>
            <a:ext cx="7277100" cy="1487487"/>
          </a:xfrm>
        </p:spPr>
        <p:txBody>
          <a:bodyPr wrap="square" numCol="1" anchorCtr="0" compatLnSpc="1">
            <a:prstTxWarp prst="textNoShape">
              <a:avLst/>
            </a:prstTxWarp>
          </a:bodyPr>
          <a:lstStyle/>
          <a:p>
            <a:pPr algn="l" rtl="0" eaLnBrk="1" hangingPunct="1"/>
            <a:r>
              <a:rPr lang="pt" b="1" i="0" u="none" cap="none" baseline="0">
                <a:cs typeface="Arial" charset="0"/>
              </a:rPr>
              <a:t>ANÁLISE DE RISCOS</a:t>
            </a:r>
            <a:r>
              <a:rPr lang="pt" cap="none">
                <a:cs typeface="Arial" charset="0"/>
              </a:rPr>
              <a:t/>
            </a:r>
            <a:br>
              <a:rPr lang="pt" cap="none">
                <a:cs typeface="Arial" charset="0"/>
              </a:rPr>
            </a:br>
            <a:r>
              <a:rPr lang="pt" b="1" i="0" u="none" cap="none" baseline="0">
                <a:cs typeface="Arial" charset="0"/>
              </a:rPr>
              <a:t>Documentos de Recursos</a:t>
            </a:r>
            <a:endParaRPr lang="pt" altLang="fr-FR" cap="none" dirty="0">
              <a:cs typeface="Arial" charset="0"/>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pt" b="0" i="0" u="none" baseline="0">
                <a:cs typeface="Arial" charset="0"/>
              </a:rPr>
              <a:t>Kit de Integração de HSA</a:t>
            </a:r>
          </a:p>
          <a:p>
            <a:pPr algn="l" rtl="0" eaLnBrk="1" hangingPunct="1"/>
            <a:r>
              <a:rPr lang="pt" b="0" i="0" u="none" baseline="0">
                <a:cs typeface="Arial" charset="0"/>
              </a:rPr>
              <a:t>Módulo TCT 5.1</a:t>
            </a:r>
            <a:endParaRPr lang="pt" altLang="fr-FR" dirty="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E5B7DB3-E6F9-CB42-A5B0-04C6615EFED9}" type="slidenum">
              <a:rPr>
                <a:solidFill>
                  <a:srgbClr val="898989"/>
                </a:solidFill>
                <a:ea typeface="Helvetica" charset="0"/>
                <a:cs typeface="Helvetica" charset="0"/>
              </a:rPr>
              <a:pPr/>
              <a:t>2</a:t>
            </a:fld>
            <a:endParaRPr lang="pt" altLang="fr-FR">
              <a:solidFill>
                <a:srgbClr val="898989"/>
              </a:solidFill>
              <a:ea typeface="Helvetica" charset="0"/>
              <a:cs typeface="Helvetica" charset="0"/>
            </a:endParaRPr>
          </a:p>
        </p:txBody>
      </p:sp>
      <p:pic>
        <p:nvPicPr>
          <p:cNvPr id="1945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77963"/>
            <a:ext cx="24257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33375"/>
            <a:ext cx="3022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a:spLocks noGrp="1"/>
          </p:cNvSpPr>
          <p:nvPr>
            <p:ph type="title"/>
          </p:nvPr>
        </p:nvSpPr>
        <p:spPr>
          <a:xfrm>
            <a:off x="457200" y="274638"/>
            <a:ext cx="8218488" cy="635000"/>
          </a:xfrm>
        </p:spPr>
        <p:txBody>
          <a:bodyPr/>
          <a:lstStyle/>
          <a:p>
            <a:pPr algn="l" rtl="0"/>
            <a:r>
              <a:rPr lang="pt" b="1" i="0" u="none" baseline="0"/>
              <a:t>PERIGO ou risco?</a:t>
            </a:r>
            <a:endParaRPr lang="pt" dirty="0"/>
          </a:p>
        </p:txBody>
      </p:sp>
      <p:sp>
        <p:nvSpPr>
          <p:cNvPr id="6"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pt" b="0" i="0" u="none" baseline="0"/>
              <a:t>Kit de Integração de HSA - TCT 4.2 – ANÁLISE DE RISCOS – V2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PERIGO</a:t>
            </a:r>
            <a:endParaRPr lang="pt" dirty="0"/>
          </a:p>
        </p:txBody>
      </p:sp>
      <p:sp>
        <p:nvSpPr>
          <p:cNvPr id="3" name="Espace réservé du texte 2"/>
          <p:cNvSpPr>
            <a:spLocks noGrp="1"/>
          </p:cNvSpPr>
          <p:nvPr>
            <p:ph type="body" sz="quarter" idx="12"/>
          </p:nvPr>
        </p:nvSpPr>
        <p:spPr/>
        <p:txBody>
          <a:bodyPr/>
          <a:lstStyle/>
          <a:p>
            <a:pPr algn="l" rtl="0"/>
            <a:r>
              <a:rPr lang="pt" b="0" i="0" u="none" baseline="0"/>
              <a:t>É uma causa que pode provocar uma alteração a algo (dano corporal, prejuízo para o meio ambiente ou danos materiais ou uma combinação destes elementos) que legitima uma preocupação, que constitui uma ameaça de comprometer o bom estado ou a existência.</a:t>
            </a:r>
            <a:endParaRPr lang="pt" dirty="0"/>
          </a:p>
          <a:p>
            <a:pPr marL="0" indent="0" algn="l" rtl="0">
              <a:buNone/>
            </a:pPr>
            <a:endParaRPr lang="pt" dirty="0" smtClean="0"/>
          </a:p>
          <a:p>
            <a:pPr marL="0" indent="0" algn="l" rtl="0">
              <a:buNone/>
            </a:pPr>
            <a:r>
              <a:rPr lang="pt" b="0" i="0" u="none" baseline="0"/>
              <a:t>Exemplos de perigos em termos de segurança na E&amp;P</a:t>
            </a:r>
          </a:p>
          <a:p>
            <a:pPr lvl="1" algn="l" rtl="0"/>
            <a:r>
              <a:rPr lang="pt" b="0" i="0" u="none" baseline="0"/>
              <a:t>Fluidos tóxicos, inflamáveis, explosivos, corrosivos, quentes…</a:t>
            </a:r>
          </a:p>
          <a:p>
            <a:pPr lvl="1" algn="l" rtl="0"/>
            <a:r>
              <a:rPr lang="pt" b="0" i="0" u="none" baseline="0"/>
              <a:t>Sistemas com energia</a:t>
            </a:r>
          </a:p>
          <a:p>
            <a:pPr lvl="1" algn="l" rtl="0"/>
            <a:r>
              <a:rPr lang="pt" b="0" i="0" u="none" baseline="0"/>
              <a:t>Ambiente extremo: clima, offshore, DW…</a:t>
            </a:r>
          </a:p>
          <a:p>
            <a:pPr lvl="1" algn="l" rtl="0"/>
            <a:r>
              <a:rPr lang="pt" b="0" i="0" u="none" baseline="0"/>
              <a:t>Operações logísticas rodoviárias, marítimas, aéreas</a:t>
            </a:r>
          </a:p>
          <a:p>
            <a:pPr lvl="1" algn="l" rtl="0"/>
            <a:r>
              <a:rPr lang="pt" b="0" i="0" u="none" baseline="0"/>
              <a:t>Manuseamento de ferramentas</a:t>
            </a:r>
          </a:p>
          <a:p>
            <a:pPr lvl="1" algn="l" rtl="0"/>
            <a:r>
              <a:rPr lang="pt" b="0" i="0" u="none" baseline="0"/>
              <a:t>Trabalhos em altura</a:t>
            </a:r>
          </a:p>
          <a:p>
            <a:pPr lvl="1" algn="l" rtl="0"/>
            <a:r>
              <a:rPr lang="pt" b="0" i="0" u="none" baseline="0"/>
              <a:t>Operações de elevação e manutenção</a:t>
            </a:r>
          </a:p>
          <a:p>
            <a:pPr lvl="1" algn="l" rtl="0"/>
            <a:r>
              <a:rPr lang="pt" b="0" i="0" u="none" baseline="0"/>
              <a:t>….</a:t>
            </a:r>
          </a:p>
          <a:p>
            <a:endParaRPr lang="pt" dirty="0"/>
          </a:p>
        </p:txBody>
      </p:sp>
      <p:sp>
        <p:nvSpPr>
          <p:cNvPr id="5" name="Espace réservé du numéro de diapositive 4"/>
          <p:cNvSpPr>
            <a:spLocks noGrp="1"/>
          </p:cNvSpPr>
          <p:nvPr>
            <p:ph type="sldNum" sz="quarter" idx="14"/>
          </p:nvPr>
        </p:nvSpPr>
        <p:spPr/>
        <p:txBody>
          <a:bodyPr/>
          <a:lstStyle/>
          <a:p>
            <a:pPr algn="r" rtl="0"/>
            <a:fld id="{6E8CB955-792E-9D4D-8CE7-0A3D31059386}" type="slidenum">
              <a:rPr/>
              <a:pPr/>
              <a:t>3</a:t>
            </a:fld>
            <a:endParaRPr lang="pt" altLang="fr-FR"/>
          </a:p>
        </p:txBody>
      </p:sp>
      <p:sp>
        <p:nvSpPr>
          <p:cNvPr id="6"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pt" b="0" i="0" u="none" baseline="0"/>
              <a:t>Kit de Integração de HSA - TCT 4.2 – ANÁLISE DE RISCOS – V2</a:t>
            </a:r>
          </a:p>
        </p:txBody>
      </p:sp>
    </p:spTree>
    <p:extLst>
      <p:ext uri="{BB962C8B-B14F-4D97-AF65-F5344CB8AC3E}">
        <p14:creationId xmlns:p14="http://schemas.microsoft.com/office/powerpoint/2010/main" val="111482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pt" b="1" i="0" u="none" baseline="0"/>
              <a:t>Exemplo de diferença entre perigo e risco</a:t>
            </a:r>
            <a:endParaRPr lang="pt" dirty="0"/>
          </a:p>
        </p:txBody>
      </p:sp>
      <p:sp>
        <p:nvSpPr>
          <p:cNvPr id="3" name="Espace réservé du texte 2"/>
          <p:cNvSpPr>
            <a:spLocks noGrp="1"/>
          </p:cNvSpPr>
          <p:nvPr>
            <p:ph type="body" sz="quarter" idx="12"/>
          </p:nvPr>
        </p:nvSpPr>
        <p:spPr/>
        <p:txBody>
          <a:bodyPr/>
          <a:lstStyle/>
          <a:p>
            <a:pPr algn="l" rtl="0"/>
            <a:r>
              <a:rPr lang="pt" b="1" i="0" u="none" baseline="0"/>
              <a:t>Para que exista um risco é necessário que exista uma exposição a um perigo.</a:t>
            </a:r>
          </a:p>
          <a:p>
            <a:endParaRPr lang="pt" dirty="0"/>
          </a:p>
          <a:p>
            <a:pPr algn="l" rtl="0"/>
            <a:r>
              <a:rPr lang="pt" b="0" i="0" u="none" baseline="0"/>
              <a:t>A velocidade rodoviária é um perigo,</a:t>
            </a:r>
          </a:p>
          <a:p>
            <a:pPr lvl="1" algn="l" rtl="0"/>
            <a:r>
              <a:rPr lang="pt" b="0" i="0" u="none" baseline="0"/>
              <a:t>Só são expostas ao risco de acidente as pessoas em contacto (real ou potencial) com um automóvel (condutor, passageiro, peão). Se não utilizarmos automóvel ou se não estivermos na rua não estamos expostos ao risco.</a:t>
            </a:r>
          </a:p>
          <a:p>
            <a:pPr lvl="1" algn="l" rtl="0"/>
            <a:endParaRPr lang="pt" dirty="0"/>
          </a:p>
          <a:p>
            <a:pPr algn="l" rtl="0"/>
            <a:r>
              <a:rPr lang="pt" b="0" i="0" u="none" baseline="0"/>
              <a:t>O risco é inerente a qualquer atividade humana.</a:t>
            </a:r>
          </a:p>
          <a:p>
            <a:pPr lvl="1" algn="l" rtl="0"/>
            <a:r>
              <a:rPr lang="pt" b="0" i="0" u="none" baseline="0"/>
              <a:t>Como não conseguimos viver sem sair de casa, iremos estar expostos ao risco de acidente de automóvel. Assim, devemos limitar o risco de acidente a um nível aceitável.</a:t>
            </a:r>
          </a:p>
          <a:p>
            <a:endParaRPr lang="pt" dirty="0"/>
          </a:p>
        </p:txBody>
      </p:sp>
      <p:sp>
        <p:nvSpPr>
          <p:cNvPr id="5" name="Espace réservé du numéro de diapositive 4"/>
          <p:cNvSpPr>
            <a:spLocks noGrp="1"/>
          </p:cNvSpPr>
          <p:nvPr>
            <p:ph type="sldNum" sz="quarter" idx="14"/>
          </p:nvPr>
        </p:nvSpPr>
        <p:spPr/>
        <p:txBody>
          <a:bodyPr/>
          <a:lstStyle/>
          <a:p>
            <a:pPr algn="r" rtl="0"/>
            <a:fld id="{6E8CB955-792E-9D4D-8CE7-0A3D31059386}" type="slidenum">
              <a:rPr/>
              <a:pPr/>
              <a:t>4</a:t>
            </a:fld>
            <a:endParaRPr lang="pt" altLang="fr-FR"/>
          </a:p>
        </p:txBody>
      </p:sp>
      <p:sp>
        <p:nvSpPr>
          <p:cNvPr id="6"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pt" b="0" i="0" u="none" baseline="0"/>
              <a:t>Kit de Integração de HSA - TCT 4.2 – ANÁLISE DE RISCOS – V2</a:t>
            </a:r>
          </a:p>
        </p:txBody>
      </p:sp>
    </p:spTree>
    <p:extLst>
      <p:ext uri="{BB962C8B-B14F-4D97-AF65-F5344CB8AC3E}">
        <p14:creationId xmlns:p14="http://schemas.microsoft.com/office/powerpoint/2010/main" val="154456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0"/>
            <a:r>
              <a:rPr lang="pt" b="1" i="0" u="none" baseline="0"/>
              <a:t>risco</a:t>
            </a:r>
            <a:endParaRPr lang="pt" dirty="0"/>
          </a:p>
        </p:txBody>
      </p:sp>
      <p:sp>
        <p:nvSpPr>
          <p:cNvPr id="3" name="Espace réservé du texte 2"/>
          <p:cNvSpPr>
            <a:spLocks noGrp="1"/>
          </p:cNvSpPr>
          <p:nvPr>
            <p:ph type="body" sz="quarter" idx="12"/>
          </p:nvPr>
        </p:nvSpPr>
        <p:spPr>
          <a:xfrm>
            <a:off x="457200" y="2420888"/>
            <a:ext cx="4252702" cy="3600945"/>
          </a:xfrm>
        </p:spPr>
        <p:txBody>
          <a:bodyPr/>
          <a:lstStyle/>
          <a:p>
            <a:pPr algn="l" rtl="0"/>
            <a:r>
              <a:rPr lang="pt" b="1" i="0" u="none" baseline="0" dirty="0"/>
              <a:t>Probabilidade</a:t>
            </a:r>
            <a:r>
              <a:rPr lang="pt" b="0" i="0" u="none" baseline="0" dirty="0"/>
              <a:t> de ocorrência do acontecimento não desejado</a:t>
            </a:r>
          </a:p>
          <a:p>
            <a:pPr lvl="1" algn="l" rtl="0"/>
            <a:r>
              <a:rPr lang="pt" b="0" i="0" u="none" baseline="0" dirty="0"/>
              <a:t>A probabilidade de um incidente é uma estimativa baseada na constatação de incidentes ocorridos. É expressa em número de vezes que um acontecimento pode afetar uma pessoa.</a:t>
            </a:r>
          </a:p>
          <a:p>
            <a:pPr lvl="1" algn="l" rtl="0"/>
            <a:r>
              <a:rPr lang="pt" b="0" i="0" u="none" baseline="0" dirty="0"/>
              <a:t>A probabilidade é definida pela resposta à questão: é provável que aconteça um incidente? </a:t>
            </a:r>
            <a:endParaRPr lang="pt" altLang="fr-FR" b="1" dirty="0">
              <a:latin typeface="Times New Roman" charset="0"/>
            </a:endParaRPr>
          </a:p>
          <a:p>
            <a:endParaRPr lang="pt" dirty="0"/>
          </a:p>
        </p:txBody>
      </p:sp>
      <p:sp>
        <p:nvSpPr>
          <p:cNvPr id="5" name="Espace réservé du numéro de diapositive 4"/>
          <p:cNvSpPr>
            <a:spLocks noGrp="1"/>
          </p:cNvSpPr>
          <p:nvPr>
            <p:ph type="sldNum" sz="quarter" idx="14"/>
          </p:nvPr>
        </p:nvSpPr>
        <p:spPr/>
        <p:txBody>
          <a:bodyPr/>
          <a:lstStyle/>
          <a:p>
            <a:pPr algn="r" rtl="0"/>
            <a:fld id="{6E8CB955-792E-9D4D-8CE7-0A3D31059386}" type="slidenum">
              <a:rPr/>
              <a:pPr/>
              <a:t>5</a:t>
            </a:fld>
            <a:endParaRPr lang="pt" altLang="fr-FR"/>
          </a:p>
        </p:txBody>
      </p:sp>
      <p:sp>
        <p:nvSpPr>
          <p:cNvPr id="6" name="Espace réservé du texte 2"/>
          <p:cNvSpPr txBox="1">
            <a:spLocks/>
          </p:cNvSpPr>
          <p:nvPr/>
        </p:nvSpPr>
        <p:spPr bwMode="auto">
          <a:xfrm>
            <a:off x="4860032" y="2424708"/>
            <a:ext cx="3682752" cy="360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eaLnBrk="1" hangingPunct="1"/>
            <a:r>
              <a:rPr lang="pt" b="1" i="0" u="none" baseline="0"/>
              <a:t>Gravidade</a:t>
            </a:r>
            <a:r>
              <a:rPr lang="pt" b="0" i="0" u="none" baseline="0"/>
              <a:t> das consequências para o ser humano, meio, instalação e impacto mediático.</a:t>
            </a:r>
            <a:endParaRPr lang="pt" altLang="fr-FR" b="1" dirty="0"/>
          </a:p>
          <a:p>
            <a:pPr lvl="1" algn="l" rtl="0" eaLnBrk="1" hangingPunct="1"/>
            <a:r>
              <a:rPr lang="pt" b="0" i="0" u="none" baseline="0"/>
              <a:t>As consequências de um incidente medem-se respondendo à questão: como seria classificada a pior consequência realista possível caso o perigo evoluísse para incidente? </a:t>
            </a:r>
            <a:endParaRPr lang="pt" altLang="fr-FR" b="1" dirty="0"/>
          </a:p>
        </p:txBody>
      </p:sp>
      <p:sp>
        <p:nvSpPr>
          <p:cNvPr id="7" name="Flèche vers la gauche 6"/>
          <p:cNvSpPr/>
          <p:nvPr/>
        </p:nvSpPr>
        <p:spPr>
          <a:xfrm rot="18593818">
            <a:off x="2591211" y="1256197"/>
            <a:ext cx="1584176" cy="648072"/>
          </a:xfrm>
          <a:prstGeom prst="lef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p>
        </p:txBody>
      </p:sp>
      <p:sp>
        <p:nvSpPr>
          <p:cNvPr id="8" name="Flèche vers la gauche 7"/>
          <p:cNvSpPr/>
          <p:nvPr/>
        </p:nvSpPr>
        <p:spPr>
          <a:xfrm rot="13520057">
            <a:off x="4705089" y="1232788"/>
            <a:ext cx="1584176" cy="648072"/>
          </a:xfrm>
          <a:prstGeom prst="lef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pt"/>
          </a:p>
        </p:txBody>
      </p:sp>
      <p:sp>
        <p:nvSpPr>
          <p:cNvPr id="9" name="Espace réservé du pied de page 1"/>
          <p:cNvSpPr>
            <a:spLocks noGrp="1"/>
          </p:cNvSpPr>
          <p:nvPr>
            <p:ph type="ftr" sz="quarter" idx="13"/>
          </p:nvPr>
        </p:nvSpPr>
        <p:spPr bwMode="auto">
          <a:xfrm>
            <a:off x="457200" y="6411913"/>
            <a:ext cx="5562600" cy="365125"/>
          </a:xfrm>
          <a:noFill/>
          <a:ln>
            <a:miter lim="800000"/>
            <a:headEnd/>
            <a:tailEnd/>
          </a:ln>
        </p:spPr>
        <p:txBody>
          <a:bodyPr/>
          <a:lstStyle/>
          <a:p>
            <a:pPr algn="l" rtl="0"/>
            <a:r>
              <a:rPr lang="pt" b="0" i="0" u="none" baseline="0"/>
              <a:t>Kit de Integração de HSA - TCT 4.2 – ANÁLISE DE RISCOS – V2</a:t>
            </a:r>
          </a:p>
        </p:txBody>
      </p:sp>
    </p:spTree>
    <p:extLst>
      <p:ext uri="{BB962C8B-B14F-4D97-AF65-F5344CB8AC3E}">
        <p14:creationId xmlns:p14="http://schemas.microsoft.com/office/powerpoint/2010/main" val="51361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pPr algn="r" rtl="0"/>
            <a:fld id="{304D424F-DDF2-144D-B7CC-CDA80D061066}" type="slidenum">
              <a:rPr/>
              <a:pPr/>
              <a:t>6</a:t>
            </a:fld>
            <a:endParaRPr lang="pt" altLang="fr-FR"/>
          </a:p>
        </p:txBody>
      </p:sp>
      <p:pic>
        <p:nvPicPr>
          <p:cNvPr id="4" name="Image 3"/>
          <p:cNvPicPr>
            <a:picLocks noChangeAspect="1"/>
          </p:cNvPicPr>
          <p:nvPr/>
        </p:nvPicPr>
        <p:blipFill>
          <a:blip r:embed="rId2"/>
          <a:stretch>
            <a:fillRect/>
          </a:stretch>
        </p:blipFill>
        <p:spPr>
          <a:xfrm>
            <a:off x="1187624" y="1196752"/>
            <a:ext cx="7092280" cy="4584546"/>
          </a:xfrm>
          <a:prstGeom prst="rect">
            <a:avLst/>
          </a:prstGeom>
        </p:spPr>
      </p:pic>
      <p:sp>
        <p:nvSpPr>
          <p:cNvPr id="5" name="Espace réservé du pied de page 1"/>
          <p:cNvSpPr>
            <a:spLocks noGrp="1"/>
          </p:cNvSpPr>
          <p:nvPr>
            <p:ph type="ftr" sz="quarter" idx="4294967295"/>
          </p:nvPr>
        </p:nvSpPr>
        <p:spPr bwMode="auto">
          <a:xfrm>
            <a:off x="457200" y="6411913"/>
            <a:ext cx="5562600" cy="365125"/>
          </a:xfrm>
          <a:prstGeom prst="rect">
            <a:avLst/>
          </a:prstGeom>
          <a:noFill/>
          <a:ln>
            <a:miter lim="800000"/>
            <a:headEnd/>
            <a:tailEnd/>
          </a:ln>
        </p:spPr>
        <p:txBody>
          <a:bodyPr/>
          <a:lstStyle/>
          <a:p>
            <a:pPr algn="l" rtl="0"/>
            <a:r>
              <a:rPr lang="pt" sz="900" b="0" i="0" u="none" baseline="0"/>
              <a:t>Kit de Integração de HSA - TCT 4.2 – ANÁLISE DE RISCOS – V2</a:t>
            </a:r>
          </a:p>
        </p:txBody>
      </p:sp>
    </p:spTree>
    <p:extLst>
      <p:ext uri="{BB962C8B-B14F-4D97-AF65-F5344CB8AC3E}">
        <p14:creationId xmlns:p14="http://schemas.microsoft.com/office/powerpoint/2010/main" val="481685221"/>
      </p:ext>
    </p:extLst>
  </p:cSld>
  <p:clrMapOvr>
    <a:masterClrMapping/>
  </p:clrMapOvr>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802</TotalTime>
  <Words>393</Words>
  <Application>Microsoft Office PowerPoint</Application>
  <PresentationFormat>Affichage à l'écran (4:3)</PresentationFormat>
  <Paragraphs>40</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fr_total_modele_rouge_fonce</vt:lpstr>
      <vt:lpstr>ANÁLISE DE RISCOS Documentos de Recursos</vt:lpstr>
      <vt:lpstr>PERIGO ou risco?</vt:lpstr>
      <vt:lpstr>PERIGO</vt:lpstr>
      <vt:lpstr>Exemplo de diferença entre perigo e risco</vt:lpstr>
      <vt:lpstr>risco</vt:lpstr>
      <vt:lpstr>Présentation PowerPoint</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Denise Bedouret</cp:lastModifiedBy>
  <cp:revision>118</cp:revision>
  <dcterms:created xsi:type="dcterms:W3CDTF">2015-09-07T13:13:13Z</dcterms:created>
  <dcterms:modified xsi:type="dcterms:W3CDTF">2017-07-14T13:36:32Z</dcterms:modified>
</cp:coreProperties>
</file>