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65" r:id="rId5"/>
  </p:sldMasterIdLst>
  <p:notesMasterIdLst>
    <p:notesMasterId r:id="rId21"/>
  </p:notesMasterIdLst>
  <p:handoutMasterIdLst>
    <p:handoutMasterId r:id="rId22"/>
  </p:handoutMasterIdLst>
  <p:sldIdLst>
    <p:sldId id="359" r:id="rId6"/>
    <p:sldId id="301" r:id="rId7"/>
    <p:sldId id="303" r:id="rId8"/>
    <p:sldId id="304" r:id="rId9"/>
    <p:sldId id="305" r:id="rId10"/>
    <p:sldId id="317" r:id="rId11"/>
    <p:sldId id="320" r:id="rId12"/>
    <p:sldId id="306" r:id="rId13"/>
    <p:sldId id="417" r:id="rId14"/>
    <p:sldId id="426" r:id="rId15"/>
    <p:sldId id="307" r:id="rId16"/>
    <p:sldId id="434" r:id="rId17"/>
    <p:sldId id="435" r:id="rId18"/>
    <p:sldId id="448" r:id="rId19"/>
    <p:sldId id="345" r:id="rId20"/>
  </p:sldIdLst>
  <p:sldSz cx="12192000" cy="6858000"/>
  <p:notesSz cx="6858000" cy="12001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20031"/>
    <a:srgbClr val="CC9B00"/>
    <a:srgbClr val="5D554F"/>
    <a:srgbClr val="4A96CD"/>
    <a:srgbClr val="FFFFFF"/>
    <a:srgbClr val="FF0066"/>
    <a:srgbClr val="B5D4EB"/>
    <a:srgbClr val="A9A099"/>
    <a:srgbClr val="83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B6BBB-3B7E-41CC-8C02-7EDC96B2BE66}" v="202" dt="2020-09-16T15:23:29.537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027" autoAdjust="0"/>
  </p:normalViewPr>
  <p:slideViewPr>
    <p:cSldViewPr snapToGrid="0">
      <p:cViewPr varScale="1">
        <p:scale>
          <a:sx n="61" d="100"/>
          <a:sy n="61" d="100"/>
        </p:scale>
        <p:origin x="1068" y="108"/>
      </p:cViewPr>
      <p:guideLst>
        <p:guide pos="6576"/>
        <p:guide orient="horz" pos="2160"/>
        <p:guide orient="horz" pos="1872"/>
        <p:guide orient="horz" pos="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URANCE" userId="S::nicolas.durance@total.com::2dc6c2ee-c337-482b-9469-525ba9eedda6" providerId="AD" clId="Web-{35EB6BBB-3B7E-41CC-8C02-7EDC96B2BE66}"/>
    <pc:docChg chg="addSld delSld modSld sldOrd">
      <pc:chgData name="Nicolas DURANCE" userId="S::nicolas.durance@total.com::2dc6c2ee-c337-482b-9469-525ba9eedda6" providerId="AD" clId="Web-{35EB6BBB-3B7E-41CC-8C02-7EDC96B2BE66}" dt="2020-09-16T15:23:29.537" v="177"/>
      <pc:docMkLst>
        <pc:docMk/>
      </pc:docMkLst>
      <pc:sldChg chg="del">
        <pc:chgData name="Nicolas DURANCE" userId="S::nicolas.durance@total.com::2dc6c2ee-c337-482b-9469-525ba9eedda6" providerId="AD" clId="Web-{35EB6BBB-3B7E-41CC-8C02-7EDC96B2BE66}" dt="2020-09-16T15:16:11.602" v="68"/>
        <pc:sldMkLst>
          <pc:docMk/>
          <pc:sldMk cId="2278333474" sldId="293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14.446" v="71"/>
        <pc:sldMkLst>
          <pc:docMk/>
          <pc:sldMk cId="1713372504" sldId="294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15.383" v="72"/>
        <pc:sldMkLst>
          <pc:docMk/>
          <pc:sldMk cId="3724031473" sldId="295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13.540" v="70"/>
        <pc:sldMkLst>
          <pc:docMk/>
          <pc:sldMk cId="2015127185" sldId="296"/>
        </pc:sldMkLst>
      </pc:sldChg>
      <pc:sldChg chg="del">
        <pc:chgData name="Nicolas DURANCE" userId="S::nicolas.durance@total.com::2dc6c2ee-c337-482b-9469-525ba9eedda6" providerId="AD" clId="Web-{35EB6BBB-3B7E-41CC-8C02-7EDC96B2BE66}" dt="2020-09-16T15:12:55.400" v="1"/>
        <pc:sldMkLst>
          <pc:docMk/>
          <pc:sldMk cId="1644262928" sldId="298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13:06.728" v="4"/>
        <pc:sldMkLst>
          <pc:docMk/>
          <pc:sldMk cId="1018884019" sldId="299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13.713" v="5"/>
        <pc:sldMkLst>
          <pc:docMk/>
          <pc:sldMk cId="2341621842" sldId="302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1.240" v="167"/>
        <pc:sldMkLst>
          <pc:docMk/>
          <pc:sldMk cId="256108503" sldId="308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22.541" v="6"/>
        <pc:sldMkLst>
          <pc:docMk/>
          <pc:sldMk cId="1858030134" sldId="309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2.037" v="169"/>
        <pc:sldMkLst>
          <pc:docMk/>
          <pc:sldMk cId="2101665258" sldId="310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3.631" v="156"/>
        <pc:sldMkLst>
          <pc:docMk/>
          <pc:sldMk cId="3217321047" sldId="313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12.665" v="69"/>
        <pc:sldMkLst>
          <pc:docMk/>
          <pc:sldMk cId="3468004983" sldId="314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25.666" v="7"/>
        <pc:sldMkLst>
          <pc:docMk/>
          <pc:sldMk cId="656398678" sldId="315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28.228" v="8"/>
        <pc:sldMkLst>
          <pc:docMk/>
          <pc:sldMk cId="3281746128" sldId="316"/>
        </pc:sldMkLst>
      </pc:sldChg>
      <pc:sldChg chg="ord">
        <pc:chgData name="Nicolas DURANCE" userId="S::nicolas.durance@total.com::2dc6c2ee-c337-482b-9469-525ba9eedda6" providerId="AD" clId="Web-{35EB6BBB-3B7E-41CC-8C02-7EDC96B2BE66}" dt="2020-09-16T15:15:15.306" v="49"/>
        <pc:sldMkLst>
          <pc:docMk/>
          <pc:sldMk cId="4201795321" sldId="317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6.006" v="161"/>
        <pc:sldMkLst>
          <pc:docMk/>
          <pc:sldMk cId="1960076716" sldId="318"/>
        </pc:sldMkLst>
      </pc:sldChg>
      <pc:sldChg chg="add del ord">
        <pc:chgData name="Nicolas DURANCE" userId="S::nicolas.durance@total.com::2dc6c2ee-c337-482b-9469-525ba9eedda6" providerId="AD" clId="Web-{35EB6BBB-3B7E-41CC-8C02-7EDC96B2BE66}" dt="2020-09-16T15:23:29.537" v="177"/>
        <pc:sldMkLst>
          <pc:docMk/>
          <pc:sldMk cId="3578335769" sldId="319"/>
        </pc:sldMkLst>
      </pc:sldChg>
      <pc:sldChg chg="modSp ord">
        <pc:chgData name="Nicolas DURANCE" userId="S::nicolas.durance@total.com::2dc6c2ee-c337-482b-9469-525ba9eedda6" providerId="AD" clId="Web-{35EB6BBB-3B7E-41CC-8C02-7EDC96B2BE66}" dt="2020-09-16T15:15:29.696" v="53"/>
        <pc:sldMkLst>
          <pc:docMk/>
          <pc:sldMk cId="1199558711" sldId="320"/>
        </pc:sldMkLst>
        <pc:spChg chg="mod">
          <ac:chgData name="Nicolas DURANCE" userId="S::nicolas.durance@total.com::2dc6c2ee-c337-482b-9469-525ba9eedda6" providerId="AD" clId="Web-{35EB6BBB-3B7E-41CC-8C02-7EDC96B2BE66}" dt="2020-09-16T15:15:23.228" v="52" actId="20577"/>
          <ac:spMkLst>
            <pc:docMk/>
            <pc:sldMk cId="1199558711" sldId="320"/>
            <ac:spMk id="3" creationId="{A0F28F6C-CC45-4DAA-8CF9-74916AE6D566}"/>
          </ac:spMkLst>
        </pc:spChg>
      </pc:sldChg>
      <pc:sldChg chg="add del">
        <pc:chgData name="Nicolas DURANCE" userId="S::nicolas.durance@total.com::2dc6c2ee-c337-482b-9469-525ba9eedda6" providerId="AD" clId="Web-{35EB6BBB-3B7E-41CC-8C02-7EDC96B2BE66}" dt="2020-09-16T15:23:24.928" v="171"/>
        <pc:sldMkLst>
          <pc:docMk/>
          <pc:sldMk cId="2254295605" sldId="348"/>
        </pc:sldMkLst>
      </pc:sldChg>
      <pc:sldChg chg="add del ord">
        <pc:chgData name="Nicolas DURANCE" userId="S::nicolas.durance@total.com::2dc6c2ee-c337-482b-9469-525ba9eedda6" providerId="AD" clId="Web-{35EB6BBB-3B7E-41CC-8C02-7EDC96B2BE66}" dt="2020-09-16T15:23:28.943" v="176"/>
        <pc:sldMkLst>
          <pc:docMk/>
          <pc:sldMk cId="3101611689" sldId="384"/>
        </pc:sldMkLst>
      </pc:sldChg>
      <pc:sldChg chg="add del ord">
        <pc:chgData name="Nicolas DURANCE" userId="S::nicolas.durance@total.com::2dc6c2ee-c337-482b-9469-525ba9eedda6" providerId="AD" clId="Web-{35EB6BBB-3B7E-41CC-8C02-7EDC96B2BE66}" dt="2020-09-16T15:23:27.881" v="175"/>
        <pc:sldMkLst>
          <pc:docMk/>
          <pc:sldMk cId="3021938314" sldId="385"/>
        </pc:sldMkLst>
      </pc:sldChg>
      <pc:sldChg chg="add del ord">
        <pc:chgData name="Nicolas DURANCE" userId="S::nicolas.durance@total.com::2dc6c2ee-c337-482b-9469-525ba9eedda6" providerId="AD" clId="Web-{35EB6BBB-3B7E-41CC-8C02-7EDC96B2BE66}" dt="2020-09-16T15:23:27.365" v="174"/>
        <pc:sldMkLst>
          <pc:docMk/>
          <pc:sldMk cId="584458636" sldId="386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43.275" v="14"/>
        <pc:sldMkLst>
          <pc:docMk/>
          <pc:sldMk cId="2153007140" sldId="387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34.994" v="13"/>
        <pc:sldMkLst>
          <pc:docMk/>
          <pc:sldMk cId="1447427814" sldId="388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33.838" v="12"/>
        <pc:sldMkLst>
          <pc:docMk/>
          <pc:sldMk cId="438019018" sldId="389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32.369" v="11"/>
        <pc:sldMkLst>
          <pc:docMk/>
          <pc:sldMk cId="1998245730" sldId="390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31.260" v="10"/>
        <pc:sldMkLst>
          <pc:docMk/>
          <pc:sldMk cId="2651345364" sldId="391"/>
        </pc:sldMkLst>
      </pc:sldChg>
      <pc:sldChg chg="del">
        <pc:chgData name="Nicolas DURANCE" userId="S::nicolas.durance@total.com::2dc6c2ee-c337-482b-9469-525ba9eedda6" providerId="AD" clId="Web-{35EB6BBB-3B7E-41CC-8C02-7EDC96B2BE66}" dt="2020-09-16T15:13:29.822" v="9"/>
        <pc:sldMkLst>
          <pc:docMk/>
          <pc:sldMk cId="2467354930" sldId="392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13:57.009" v="23"/>
        <pc:sldMkLst>
          <pc:docMk/>
          <pc:sldMk cId="3711793877" sldId="393"/>
        </pc:sldMkLst>
      </pc:sldChg>
      <pc:sldChg chg="del">
        <pc:chgData name="Nicolas DURANCE" userId="S::nicolas.durance@total.com::2dc6c2ee-c337-482b-9469-525ba9eedda6" providerId="AD" clId="Web-{35EB6BBB-3B7E-41CC-8C02-7EDC96B2BE66}" dt="2020-09-16T15:12:54.494" v="0"/>
        <pc:sldMkLst>
          <pc:docMk/>
          <pc:sldMk cId="616359411" sldId="399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5.740" v="172"/>
        <pc:sldMkLst>
          <pc:docMk/>
          <pc:sldMk cId="2038012392" sldId="411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48.149" v="55"/>
        <pc:sldMkLst>
          <pc:docMk/>
          <pc:sldMk cId="2531980874" sldId="415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49.837" v="56"/>
        <pc:sldMkLst>
          <pc:docMk/>
          <pc:sldMk cId="2254410983" sldId="416"/>
        </pc:sldMkLst>
      </pc:sldChg>
      <pc:sldChg chg="ord">
        <pc:chgData name="Nicolas DURANCE" userId="S::nicolas.durance@total.com::2dc6c2ee-c337-482b-9469-525ba9eedda6" providerId="AD" clId="Web-{35EB6BBB-3B7E-41CC-8C02-7EDC96B2BE66}" dt="2020-09-16T15:15:53.915" v="57"/>
        <pc:sldMkLst>
          <pc:docMk/>
          <pc:sldMk cId="2862960537" sldId="417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56.727" v="58"/>
        <pc:sldMkLst>
          <pc:docMk/>
          <pc:sldMk cId="3049970769" sldId="418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57.462" v="59"/>
        <pc:sldMkLst>
          <pc:docMk/>
          <pc:sldMk cId="398634872" sldId="419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58.712" v="60"/>
        <pc:sldMkLst>
          <pc:docMk/>
          <pc:sldMk cId="904990769" sldId="420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59.962" v="61"/>
        <pc:sldMkLst>
          <pc:docMk/>
          <pc:sldMk cId="3318168194" sldId="421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00.727" v="62"/>
        <pc:sldMkLst>
          <pc:docMk/>
          <pc:sldMk cId="4257008642" sldId="422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01.665" v="63"/>
        <pc:sldMkLst>
          <pc:docMk/>
          <pc:sldMk cId="3691781055" sldId="423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02.493" v="64"/>
        <pc:sldMkLst>
          <pc:docMk/>
          <pc:sldMk cId="2755976146" sldId="424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03.462" v="65"/>
        <pc:sldMkLst>
          <pc:docMk/>
          <pc:sldMk cId="3478469609" sldId="425"/>
        </pc:sldMkLst>
      </pc:sldChg>
      <pc:sldChg chg="ord">
        <pc:chgData name="Nicolas DURANCE" userId="S::nicolas.durance@total.com::2dc6c2ee-c337-482b-9469-525ba9eedda6" providerId="AD" clId="Web-{35EB6BBB-3B7E-41CC-8C02-7EDC96B2BE66}" dt="2020-09-16T15:16:06.509" v="66"/>
        <pc:sldMkLst>
          <pc:docMk/>
          <pc:sldMk cId="4189493692" sldId="426"/>
        </pc:sldMkLst>
      </pc:sldChg>
      <pc:sldChg chg="del">
        <pc:chgData name="Nicolas DURANCE" userId="S::nicolas.durance@total.com::2dc6c2ee-c337-482b-9469-525ba9eedda6" providerId="AD" clId="Web-{35EB6BBB-3B7E-41CC-8C02-7EDC96B2BE66}" dt="2020-09-16T15:15:46.696" v="54"/>
        <pc:sldMkLst>
          <pc:docMk/>
          <pc:sldMk cId="2769258134" sldId="427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08.430" v="67"/>
        <pc:sldMkLst>
          <pc:docMk/>
          <pc:sldMk cId="484157928" sldId="428"/>
        </pc:sldMkLst>
      </pc:sldChg>
      <pc:sldChg chg="modSp add del">
        <pc:chgData name="Nicolas DURANCE" userId="S::nicolas.durance@total.com::2dc6c2ee-c337-482b-9469-525ba9eedda6" providerId="AD" clId="Web-{35EB6BBB-3B7E-41CC-8C02-7EDC96B2BE66}" dt="2020-09-16T15:23:26.943" v="173"/>
        <pc:sldMkLst>
          <pc:docMk/>
          <pc:sldMk cId="1271903445" sldId="431"/>
        </pc:sldMkLst>
        <pc:spChg chg="mod">
          <ac:chgData name="Nicolas DURANCE" userId="S::nicolas.durance@total.com::2dc6c2ee-c337-482b-9469-525ba9eedda6" providerId="AD" clId="Web-{35EB6BBB-3B7E-41CC-8C02-7EDC96B2BE66}" dt="2020-09-16T15:14:43.587" v="38" actId="20577"/>
          <ac:spMkLst>
            <pc:docMk/>
            <pc:sldMk cId="1271903445" sldId="431"/>
            <ac:spMk id="6" creationId="{00000000-0000-0000-0000-000000000000}"/>
          </ac:spMkLst>
        </pc:spChg>
      </pc:sldChg>
      <pc:sldChg chg="del">
        <pc:chgData name="Nicolas DURANCE" userId="S::nicolas.durance@total.com::2dc6c2ee-c337-482b-9469-525ba9eedda6" providerId="AD" clId="Web-{35EB6BBB-3B7E-41CC-8C02-7EDC96B2BE66}" dt="2020-09-16T15:16:16.274" v="73"/>
        <pc:sldMkLst>
          <pc:docMk/>
          <pc:sldMk cId="966944104" sldId="432"/>
        </pc:sldMkLst>
      </pc:sldChg>
      <pc:sldChg chg="del">
        <pc:chgData name="Nicolas DURANCE" userId="S::nicolas.durance@total.com::2dc6c2ee-c337-482b-9469-525ba9eedda6" providerId="AD" clId="Web-{35EB6BBB-3B7E-41CC-8C02-7EDC96B2BE66}" dt="2020-09-16T15:16:17.540" v="74"/>
        <pc:sldMkLst>
          <pc:docMk/>
          <pc:sldMk cId="1685958163" sldId="433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00.850" v="154"/>
        <pc:sldMkLst>
          <pc:docMk/>
          <pc:sldMk cId="3529865132" sldId="435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2.990" v="155"/>
        <pc:sldMkLst>
          <pc:docMk/>
          <pc:sldMk cId="1299998754" sldId="436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4.084" v="157"/>
        <pc:sldMkLst>
          <pc:docMk/>
          <pc:sldMk cId="1401298270" sldId="437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4.537" v="158"/>
        <pc:sldMkLst>
          <pc:docMk/>
          <pc:sldMk cId="33515493" sldId="438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4.865" v="159"/>
        <pc:sldMkLst>
          <pc:docMk/>
          <pc:sldMk cId="3923985382" sldId="439"/>
        </pc:sldMkLst>
      </pc:sldChg>
      <pc:sldChg chg="add del mod modShow">
        <pc:chgData name="Nicolas DURANCE" userId="S::nicolas.durance@total.com::2dc6c2ee-c337-482b-9469-525ba9eedda6" providerId="AD" clId="Web-{35EB6BBB-3B7E-41CC-8C02-7EDC96B2BE66}" dt="2020-09-16T15:23:15.537" v="160"/>
        <pc:sldMkLst>
          <pc:docMk/>
          <pc:sldMk cId="1819596846" sldId="440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7.537" v="162"/>
        <pc:sldMkLst>
          <pc:docMk/>
          <pc:sldMk cId="1886472467" sldId="441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8.021" v="163"/>
        <pc:sldMkLst>
          <pc:docMk/>
          <pc:sldMk cId="1159521283" sldId="442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8.584" v="164"/>
        <pc:sldMkLst>
          <pc:docMk/>
          <pc:sldMk cId="3375253598" sldId="443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19.006" v="165"/>
        <pc:sldMkLst>
          <pc:docMk/>
          <pc:sldMk cId="3010769727" sldId="444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0.928" v="166"/>
        <pc:sldMkLst>
          <pc:docMk/>
          <pc:sldMk cId="1930952936" sldId="445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1.662" v="168"/>
        <pc:sldMkLst>
          <pc:docMk/>
          <pc:sldMk cId="4135817945" sldId="446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23:22.443" v="170"/>
        <pc:sldMkLst>
          <pc:docMk/>
          <pc:sldMk cId="2754136958" sldId="447"/>
        </pc:sldMkLst>
      </pc:sldChg>
      <pc:sldChg chg="add del">
        <pc:chgData name="Nicolas DURANCE" userId="S::nicolas.durance@total.com::2dc6c2ee-c337-482b-9469-525ba9eedda6" providerId="AD" clId="Web-{35EB6BBB-3B7E-41CC-8C02-7EDC96B2BE66}" dt="2020-09-16T15:16:43.243" v="93"/>
        <pc:sldMkLst>
          <pc:docMk/>
          <pc:sldMk cId="3173360899" sldId="4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67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349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93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>
                <a:cs typeface="+mn-cs"/>
              </a:rPr>
              <a:t>Nos vies avant tout : Formation Ambassadeurs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37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Nos vies avant tout : Formation Ambassadeurs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5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9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D7FF6-EBE0-4769-B42D-65F217E34E87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51444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28879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8CAE-ED34-4FD7-8DE3-03C9572D366B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9118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824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35063798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177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063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937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98706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208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32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1870344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551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</p:bld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6EA53A19-ABF7-4F56-9D89-A258F14131E0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1" r:id="rId2"/>
    <p:sldLayoutId id="2147483733" r:id="rId3"/>
    <p:sldLayoutId id="2147483760" r:id="rId4"/>
    <p:sldLayoutId id="2147483748" r:id="rId5"/>
    <p:sldLayoutId id="2147483699" r:id="rId6"/>
    <p:sldLayoutId id="2147483709" r:id="rId7"/>
    <p:sldLayoutId id="2147483761" r:id="rId8"/>
    <p:sldLayoutId id="2147483762" r:id="rId9"/>
    <p:sldLayoutId id="2147483763" r:id="rId10"/>
    <p:sldLayoutId id="2147483764" r:id="rId11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97BE63-2194-4247-98C7-9496FA1460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04291" y="6413504"/>
            <a:ext cx="984466" cy="330086"/>
          </a:xfrm>
          <a:prstGeom prst="rect">
            <a:avLst/>
          </a:prstGeom>
        </p:spPr>
      </p:pic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25B323B4-A62B-416E-8FCC-4183167267B5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br>
              <a:rPr lang="fr-FR" sz="2000" noProof="0" dirty="0"/>
            </a:br>
            <a:br>
              <a:rPr lang="fr-FR" sz="1000" noProof="0" dirty="0"/>
            </a:br>
            <a:br>
              <a:rPr lang="fr-FR" sz="2000" noProof="0" dirty="0"/>
            </a:br>
            <a:r>
              <a:rPr lang="fr-FR" sz="4000" i="1" noProof="0" dirty="0"/>
              <a:t>Nos vies avant tout </a:t>
            </a:r>
            <a:r>
              <a:rPr lang="fr-FR" sz="4000" noProof="0" dirty="0"/>
              <a:t>: zéro accident mortel</a:t>
            </a:r>
            <a:endParaRPr lang="fr-FR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bref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Sur le terrain, </a:t>
            </a:r>
            <a:r>
              <a:rPr lang="fr-FR" dirty="0"/>
              <a:t>pas derrière l’écran</a:t>
            </a: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Ensemble, un rituel : </a:t>
            </a:r>
            <a:r>
              <a:rPr lang="fr-FR"/>
              <a:t>Total avec ses partenaires</a:t>
            </a:r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Une attention particulière aux travaux à risques :  </a:t>
            </a:r>
            <a:r>
              <a:rPr lang="fr-FR"/>
              <a:t>les décès récents sont à l’origine de cette initiative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Faire simple : </a:t>
            </a:r>
            <a:r>
              <a:rPr lang="fr-FR"/>
              <a:t>lister les pratiques existantes et utiliser les outils en place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49139" y="5209783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Une fiche A4 résumée &amp; un guide seront fournis : </a:t>
            </a:r>
            <a:r>
              <a:rPr lang="fr-FR"/>
              <a:t>ils sont en cours de finalisation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586EB15-1E67-48C6-84EC-22F0E6B08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936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Nos vies avant tout : Formation Ambassadeurs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29" y="303182"/>
            <a:ext cx="11938301" cy="606366"/>
          </a:xfrm>
        </p:spPr>
        <p:txBody>
          <a:bodyPr/>
          <a:lstStyle/>
          <a:p>
            <a:r>
              <a:rPr lang="fr-FR" noProof="0" dirty="0">
                <a:solidFill>
                  <a:srgbClr val="FFC000"/>
                </a:solidFill>
              </a:rPr>
              <a:t>VERIFICATIONS qui sauvent la vie:</a:t>
            </a:r>
            <a:br>
              <a:rPr lang="fr-FR" noProof="0" dirty="0">
                <a:solidFill>
                  <a:srgbClr val="FFC000"/>
                </a:solidFill>
              </a:rPr>
            </a:br>
            <a:br>
              <a:rPr lang="fr-FR" noProof="0" dirty="0">
                <a:solidFill>
                  <a:srgbClr val="FFC000"/>
                </a:solidFill>
              </a:rPr>
            </a:br>
            <a:endParaRPr lang="fr-FR" noProof="0" dirty="0">
              <a:solidFill>
                <a:srgbClr val="FFC000"/>
              </a:solidFill>
            </a:endParaRPr>
          </a:p>
        </p:txBody>
      </p:sp>
      <p:sp>
        <p:nvSpPr>
          <p:cNvPr id="52" name="Espace réservé du texte 4"/>
          <p:cNvSpPr>
            <a:spLocks noGrp="1"/>
          </p:cNvSpPr>
          <p:nvPr>
            <p:ph sz="quarter" idx="10"/>
          </p:nvPr>
        </p:nvSpPr>
        <p:spPr>
          <a:xfrm>
            <a:off x="441696" y="909548"/>
            <a:ext cx="10991850" cy="5098389"/>
          </a:xfrm>
        </p:spPr>
        <p:txBody>
          <a:bodyPr/>
          <a:lstStyle/>
          <a:p>
            <a:r>
              <a:rPr lang="fr-FR" sz="2000" b="1" noProof="0" dirty="0">
                <a:solidFill>
                  <a:schemeClr val="accent4"/>
                </a:solidFill>
              </a:rPr>
              <a:t>Objectifs:</a:t>
            </a:r>
          </a:p>
          <a:p>
            <a:pPr lvl="1">
              <a:buFontTx/>
              <a:buChar char="-"/>
            </a:pPr>
            <a:r>
              <a:rPr lang="fr-FR" sz="1800" b="1" noProof="0" dirty="0"/>
              <a:t>Excellence opérationnelle</a:t>
            </a:r>
          </a:p>
          <a:p>
            <a:pPr lvl="1">
              <a:buFontTx/>
              <a:buChar char="-"/>
            </a:pPr>
            <a:r>
              <a:rPr lang="fr-FR" sz="1800" b="1" noProof="0" dirty="0"/>
              <a:t>L’augmentation des contrôles prévient les raccourcis</a:t>
            </a:r>
          </a:p>
          <a:p>
            <a:pPr lvl="1">
              <a:buFontTx/>
              <a:buChar char="-"/>
            </a:pPr>
            <a:r>
              <a:rPr lang="fr-FR" sz="1800" b="1" noProof="0" dirty="0"/>
              <a:t>Pression des pairs</a:t>
            </a:r>
          </a:p>
          <a:p>
            <a:pPr lvl="1">
              <a:buFontTx/>
              <a:buChar char="-"/>
            </a:pPr>
            <a:r>
              <a:rPr lang="fr-FR" sz="1800" b="1" noProof="0" dirty="0"/>
              <a:t>Mesure et conscience du niveau de respect des règles sécurité dans le Groupe TOTAL</a:t>
            </a:r>
          </a:p>
          <a:p>
            <a:pPr lvl="1">
              <a:buFontTx/>
              <a:buChar char="-"/>
            </a:pPr>
            <a:endParaRPr lang="fr-FR" sz="1800" b="1" noProof="0" dirty="0"/>
          </a:p>
          <a:p>
            <a:pPr lvl="1">
              <a:buFontTx/>
              <a:buChar char="-"/>
            </a:pPr>
            <a:endParaRPr lang="fr-FR" sz="1800" b="1" noProof="0" dirty="0"/>
          </a:p>
          <a:p>
            <a:pPr marL="0" indent="0">
              <a:buNone/>
            </a:pPr>
            <a:endParaRPr lang="fr-FR" sz="2000" noProof="0" dirty="0"/>
          </a:p>
          <a:p>
            <a:r>
              <a:rPr lang="fr-FR" sz="2000" b="1" dirty="0">
                <a:solidFill>
                  <a:schemeClr val="accent4"/>
                </a:solidFill>
              </a:rPr>
              <a:t>Défis à relever pour sa mise en œuvre:</a:t>
            </a:r>
            <a:r>
              <a:rPr lang="fr-FR" sz="2000" b="1" noProof="0" dirty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b="1" noProof="0" dirty="0">
                <a:solidFill>
                  <a:schemeClr val="accent4"/>
                </a:solidFill>
              </a:rPr>
              <a:t>	</a:t>
            </a:r>
            <a:r>
              <a:rPr lang="fr-FR" b="1" noProof="0" dirty="0"/>
              <a:t>- Entreprises partenaires contrôlant des activités TOTAL</a:t>
            </a:r>
          </a:p>
          <a:p>
            <a:pPr marL="0" indent="0">
              <a:buNone/>
            </a:pPr>
            <a:r>
              <a:rPr lang="fr-FR" b="1" noProof="0" dirty="0"/>
              <a:t>	- Connaissance suffisante pour </a:t>
            </a:r>
            <a:r>
              <a:rPr lang="fr-FR" b="1" dirty="0"/>
              <a:t>remplir les checklists</a:t>
            </a: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	- Publication hebdomadaire des résultats</a:t>
            </a:r>
          </a:p>
          <a:p>
            <a:pPr marL="0" indent="0">
              <a:buNone/>
            </a:pPr>
            <a:r>
              <a:rPr lang="fr-FR" b="1" noProof="0" dirty="0"/>
              <a:t>	- Organisation et intégration dans les plannings de travail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endParaRPr lang="fr-FR" sz="2000" b="1" noProof="0" dirty="0">
              <a:solidFill>
                <a:schemeClr val="accent4"/>
              </a:solidFill>
            </a:endParaRPr>
          </a:p>
          <a:p>
            <a:pPr marL="266689" lvl="1" indent="0">
              <a:buNone/>
            </a:pPr>
            <a:endParaRPr lang="fr-FR" sz="1800" noProof="0" dirty="0"/>
          </a:p>
        </p:txBody>
      </p:sp>
      <p:grpSp>
        <p:nvGrpSpPr>
          <p:cNvPr id="8" name="Graphique 20">
            <a:extLst>
              <a:ext uri="{FF2B5EF4-FFF2-40B4-BE49-F238E27FC236}">
                <a16:creationId xmlns:a16="http://schemas.microsoft.com/office/drawing/2014/main" id="{99E383FF-9FAD-429D-A298-8352E073C30C}"/>
              </a:ext>
            </a:extLst>
          </p:cNvPr>
          <p:cNvGrpSpPr/>
          <p:nvPr/>
        </p:nvGrpSpPr>
        <p:grpSpPr>
          <a:xfrm>
            <a:off x="11149801" y="1008759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9" name="Forme libre : forme 15">
              <a:extLst>
                <a:ext uri="{FF2B5EF4-FFF2-40B4-BE49-F238E27FC236}">
                  <a16:creationId xmlns:a16="http://schemas.microsoft.com/office/drawing/2014/main" id="{C2F36C4E-EDEF-46D6-86D4-343211C80FDB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16">
              <a:extLst>
                <a:ext uri="{FF2B5EF4-FFF2-40B4-BE49-F238E27FC236}">
                  <a16:creationId xmlns:a16="http://schemas.microsoft.com/office/drawing/2014/main" id="{028ECAD2-5B08-4B4A-AB7C-E230653FF163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498688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291DFC-F009-4740-B787-5B0A56D074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/>
          <a:lstStyle/>
          <a:p>
            <a:pPr lvl="0"/>
            <a:r>
              <a:rPr lang="fr-FR" b="1" dirty="0"/>
              <a:t>Des checklists </a:t>
            </a:r>
            <a:r>
              <a:rPr lang="fr-FR" dirty="0"/>
              <a:t>couvrant le top 5 des activités à risque mortel, avec en recto le </a:t>
            </a:r>
            <a:r>
              <a:rPr lang="fr-FR" b="1" dirty="0"/>
              <a:t>schéma</a:t>
            </a:r>
            <a:r>
              <a:rPr lang="fr-FR" dirty="0"/>
              <a:t> représentant l’activité, et en verso les </a:t>
            </a:r>
            <a:r>
              <a:rPr lang="fr-FR" b="1" dirty="0"/>
              <a:t>points à vérifier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986F3-4EB4-4C4F-8115-3EF9F966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E5E8C0-3631-4AA5-8E9F-67B98FE2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6" y="2531430"/>
            <a:ext cx="1268541" cy="18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776B9-A6C1-4A28-AB86-AB5B533D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29" y="3542637"/>
            <a:ext cx="1274868" cy="18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7546CB-50C3-4D4A-8DAF-D2AA33A95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26" y="2684389"/>
            <a:ext cx="1266316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354F41-F16B-4277-B0F2-6C39F20E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609" y="3577000"/>
            <a:ext cx="1267250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ACE660-6965-47CD-94B6-B372086B2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949" y="2437701"/>
            <a:ext cx="1271705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A8865E-96E0-4B18-976A-FF86567A0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500" y="3042178"/>
            <a:ext cx="1267250" cy="180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2F886F-9FE8-4523-9EB5-D812527BC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841" y="2592668"/>
            <a:ext cx="1269474" cy="180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7D6E61-B0F0-4C3E-9881-C86AFB07F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255" y="3169601"/>
            <a:ext cx="1270403" cy="180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C343E6-6DA3-4FB9-8EB0-30891EDEF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6317" y="2743030"/>
            <a:ext cx="1268541" cy="180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ED3AA5-CF80-4045-BC26-B4E6E082FD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683" y="3484387"/>
            <a:ext cx="1270403" cy="180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D051EDD-0F0C-40D7-B6CC-060385D374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4893" y="2369253"/>
            <a:ext cx="1270403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AFDDA2-A289-43F4-9FC6-8836EFFCC1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3396" y="3227573"/>
            <a:ext cx="1277113" cy="180000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F35148-6229-4000-8679-AD77F6324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75462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00EE4-5FF7-4303-B784-CCFC585A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362" y="1921077"/>
            <a:ext cx="2921928" cy="41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D86475-9B04-4C41-8345-B1A252BC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80" y="1920792"/>
            <a:ext cx="2914676" cy="414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A969B-84E3-4243-9A5B-7E5ED627D5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/>
          <a:lstStyle/>
          <a:p>
            <a:r>
              <a:rPr lang="fr-FR" dirty="0"/>
              <a:t>Exemple d’une checklist: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1426F-5E77-4F8E-AC6E-92E20740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873E0-7E14-4FA2-90B5-F19415ED3F69}"/>
              </a:ext>
            </a:extLst>
          </p:cNvPr>
          <p:cNvSpPr/>
          <p:nvPr/>
        </p:nvSpPr>
        <p:spPr>
          <a:xfrm>
            <a:off x="984604" y="1970689"/>
            <a:ext cx="1323703" cy="101231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Schéma représentant l’activité à risque mortel et les points à vérifier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ECB1FF-955B-4128-9720-2321046B70E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308308" y="3909124"/>
            <a:ext cx="815892" cy="5580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A6D439-3685-4FC9-BCE3-3052ACE90AE2}"/>
              </a:ext>
            </a:extLst>
          </p:cNvPr>
          <p:cNvSpPr/>
          <p:nvPr/>
        </p:nvSpPr>
        <p:spPr>
          <a:xfrm>
            <a:off x="980248" y="3208865"/>
            <a:ext cx="1328060" cy="1400517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Points numérotés à vérifier, correspondant aux questions dans la checklist (verso)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A143CD-CDD3-4548-84B7-C3B6412825EC}"/>
              </a:ext>
            </a:extLst>
          </p:cNvPr>
          <p:cNvSpPr/>
          <p:nvPr/>
        </p:nvSpPr>
        <p:spPr>
          <a:xfrm>
            <a:off x="980248" y="4839494"/>
            <a:ext cx="1328060" cy="111972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Rappel du nombre d’accidents mortels lié à l’activité respective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3A7EED-73D6-4685-9AA3-56BEE4E29FB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08308" y="5399357"/>
            <a:ext cx="461554" cy="721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1AA074-56D5-4120-99F9-3EEEE4221CF6}"/>
              </a:ext>
            </a:extLst>
          </p:cNvPr>
          <p:cNvSpPr/>
          <p:nvPr/>
        </p:nvSpPr>
        <p:spPr>
          <a:xfrm>
            <a:off x="6479154" y="1957623"/>
            <a:ext cx="1323703" cy="79683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Checklist des points à vérifier sur l’activité à risque mortel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CE187-4F9C-49E7-B92E-2871FC2AE2E2}"/>
              </a:ext>
            </a:extLst>
          </p:cNvPr>
          <p:cNvSpPr txBox="1"/>
          <p:nvPr/>
        </p:nvSpPr>
        <p:spPr>
          <a:xfrm>
            <a:off x="8060667" y="273609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50D59-E9D9-4208-922B-215AA4D38D79}"/>
              </a:ext>
            </a:extLst>
          </p:cNvPr>
          <p:cNvSpPr txBox="1"/>
          <p:nvPr/>
        </p:nvSpPr>
        <p:spPr>
          <a:xfrm>
            <a:off x="8065019" y="288757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E49AE4-5596-46CC-A396-BAFA0BE4CF4B}"/>
              </a:ext>
            </a:extLst>
          </p:cNvPr>
          <p:cNvSpPr txBox="1"/>
          <p:nvPr/>
        </p:nvSpPr>
        <p:spPr>
          <a:xfrm>
            <a:off x="8059747" y="335302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8FAB2-BCC9-42C6-A56D-AFCF708C5622}"/>
              </a:ext>
            </a:extLst>
          </p:cNvPr>
          <p:cNvSpPr txBox="1"/>
          <p:nvPr/>
        </p:nvSpPr>
        <p:spPr>
          <a:xfrm>
            <a:off x="8065015" y="356913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0BA3A-9387-48C2-BD3F-07F01021FB35}"/>
              </a:ext>
            </a:extLst>
          </p:cNvPr>
          <p:cNvSpPr txBox="1"/>
          <p:nvPr/>
        </p:nvSpPr>
        <p:spPr>
          <a:xfrm>
            <a:off x="8069367" y="388104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887D-140E-4625-AA0E-4D2E6B043C2F}"/>
              </a:ext>
            </a:extLst>
          </p:cNvPr>
          <p:cNvSpPr txBox="1"/>
          <p:nvPr/>
        </p:nvSpPr>
        <p:spPr>
          <a:xfrm>
            <a:off x="8239185" y="414070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4AB0FA-EEB8-4D3D-95D3-FC921B53F2B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802856" y="5471537"/>
            <a:ext cx="326564" cy="10238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615B50-45E4-44D7-ADFA-623943E950FA}"/>
              </a:ext>
            </a:extLst>
          </p:cNvPr>
          <p:cNvSpPr/>
          <p:nvPr/>
        </p:nvSpPr>
        <p:spPr>
          <a:xfrm>
            <a:off x="6479153" y="5077137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Calcul du taux de conformité sur le total des points contrôlés et applicables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5E1B42-0A1A-4C81-8385-43FBBE77ACC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802856" y="2543277"/>
            <a:ext cx="326563" cy="81474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E4F5F5-77A5-4767-80B6-9279BC8A8587}"/>
              </a:ext>
            </a:extLst>
          </p:cNvPr>
          <p:cNvSpPr/>
          <p:nvPr/>
        </p:nvSpPr>
        <p:spPr>
          <a:xfrm>
            <a:off x="6479153" y="2861236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Nom de l’entreprise observée, et non pas des personnes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297E59-93D9-44E5-B2D6-815565AC7902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7802856" y="4279200"/>
            <a:ext cx="436329" cy="187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029903-0DBC-4534-8C1C-49799E794BDE}"/>
              </a:ext>
            </a:extLst>
          </p:cNvPr>
          <p:cNvSpPr/>
          <p:nvPr/>
        </p:nvSpPr>
        <p:spPr>
          <a:xfrm>
            <a:off x="6479153" y="3998509"/>
            <a:ext cx="1323703" cy="937242"/>
          </a:xfrm>
          <a:prstGeom prst="roundRect">
            <a:avLst/>
          </a:prstGeom>
          <a:solidFill>
            <a:srgbClr val="FF0000">
              <a:alpha val="58000"/>
            </a:srgb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Point non conforme</a:t>
            </a:r>
          </a:p>
          <a:p>
            <a:r>
              <a:rPr lang="fr-FR" sz="1050" b="1" dirty="0">
                <a:solidFill>
                  <a:schemeClr val="tx1"/>
                </a:solidFill>
              </a:rPr>
              <a:t>= </a:t>
            </a:r>
            <a:r>
              <a:rPr lang="fr-FR" sz="1050" b="1" u="sng" dirty="0">
                <a:solidFill>
                  <a:schemeClr val="tx1"/>
                </a:solidFill>
              </a:rPr>
              <a:t>arrêt de l’activité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6742E6-2293-4238-8A3A-36A58A9A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464">
            <a:off x="7302083" y="4192933"/>
            <a:ext cx="383681" cy="6160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46F72B-A245-4581-984D-6E069820AB2A}"/>
              </a:ext>
            </a:extLst>
          </p:cNvPr>
          <p:cNvSpPr txBox="1"/>
          <p:nvPr/>
        </p:nvSpPr>
        <p:spPr>
          <a:xfrm>
            <a:off x="8063415" y="309772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811285-AFB4-4CA3-BD64-63BD98CC6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Nos vies avant tout : Formation Ambassadeurs</a:t>
            </a: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865132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fr-FR" sz="4800" dirty="0"/>
              <a:t>Pour résumer</a:t>
            </a:r>
            <a:endParaRPr lang="fr-FR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317336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13411" y="1896943"/>
            <a:ext cx="4038976" cy="123772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b="1" dirty="0">
                <a:solidFill>
                  <a:schemeClr val="accent4"/>
                </a:solidFill>
              </a:rPr>
              <a:t>“Feu vert sécurité”</a:t>
            </a:r>
            <a:r>
              <a:rPr lang="fr-FR" b="1" dirty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dirty="0"/>
              <a:t>Etablir, en lien avec le permise de travail, un rituel Groupe précédant le démarrage des travaux centré sur la prévention des accidents mortels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Nos vies avant tout : Formation Ambassadeurs</a:t>
            </a:r>
            <a:endParaRPr lang="fr-FR" dirty="0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actions proposées</a:t>
            </a:r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4947CCB-145D-4111-AF3C-0C5D7D79D0BA}"/>
              </a:ext>
            </a:extLst>
          </p:cNvPr>
          <p:cNvSpPr txBox="1">
            <a:spLocks/>
          </p:cNvSpPr>
          <p:nvPr/>
        </p:nvSpPr>
        <p:spPr>
          <a:xfrm>
            <a:off x="4082433" y="1884185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b="1" dirty="0">
                <a:solidFill>
                  <a:schemeClr val="accent3"/>
                </a:solidFill>
              </a:rPr>
              <a:t>Tournées sécurité conjointes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dirty="0"/>
              <a:t>Généraliser et augmenter le nombre de tournées sécurité réalisées conjointement avec nos entreprises partenaires</a:t>
            </a:r>
          </a:p>
        </p:txBody>
      </p:sp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CEA20F00-CA01-4032-BD31-6262FC561FFA}"/>
              </a:ext>
            </a:extLst>
          </p:cNvPr>
          <p:cNvSpPr txBox="1">
            <a:spLocks/>
          </p:cNvSpPr>
          <p:nvPr/>
        </p:nvSpPr>
        <p:spPr>
          <a:xfrm>
            <a:off x="7916207" y="1844894"/>
            <a:ext cx="3862902" cy="1419883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b="1" dirty="0">
                <a:solidFill>
                  <a:schemeClr val="accent2"/>
                </a:solidFill>
              </a:rPr>
              <a:t>Vérifications qui sauvent la vie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dirty="0"/>
              <a:t>Renforcer et augmenter les contrôles terrain pour mesurer la conformité à nos règles avec comme objectif de renforcer la </a:t>
            </a:r>
            <a:r>
              <a:rPr lang="fr-FR" dirty="0" err="1"/>
              <a:t>prevention</a:t>
            </a:r>
            <a:r>
              <a:rPr lang="fr-FR" dirty="0"/>
              <a:t> des </a:t>
            </a:r>
            <a:r>
              <a:rPr lang="fr-FR" dirty="0" err="1"/>
              <a:t>acidents</a:t>
            </a:r>
            <a:r>
              <a:rPr lang="fr-FR" dirty="0"/>
              <a:t> mortels</a:t>
            </a:r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51EEDEFD-5834-4B33-836E-D6F3D869102C}"/>
              </a:ext>
            </a:extLst>
          </p:cNvPr>
          <p:cNvSpPr txBox="1">
            <a:spLocks/>
          </p:cNvSpPr>
          <p:nvPr/>
        </p:nvSpPr>
        <p:spPr>
          <a:xfrm>
            <a:off x="3986387" y="4563316"/>
            <a:ext cx="4346522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Effort de communication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dirty="0"/>
              <a:t>Promouvoir la conscience des dangers mortels et supporter le déploiement des trois autres actions dans le Groupe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437327A8-C87F-46ED-B5B2-0B9F4D68A41F}"/>
              </a:ext>
            </a:extLst>
          </p:cNvPr>
          <p:cNvCxnSpPr>
            <a:cxnSpLocks/>
          </p:cNvCxnSpPr>
          <p:nvPr/>
        </p:nvCxnSpPr>
        <p:spPr>
          <a:xfrm flipH="1">
            <a:off x="871656" y="3627120"/>
            <a:ext cx="10673696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E755676-2D28-4403-97C9-E689A0BE44E7}"/>
              </a:ext>
            </a:extLst>
          </p:cNvPr>
          <p:cNvGrpSpPr/>
          <p:nvPr/>
        </p:nvGrpSpPr>
        <p:grpSpPr>
          <a:xfrm>
            <a:off x="1970029" y="1289220"/>
            <a:ext cx="525740" cy="508215"/>
            <a:chOff x="7786526" y="4620767"/>
            <a:chExt cx="571500" cy="552450"/>
          </a:xfrm>
          <a:solidFill>
            <a:schemeClr val="accent4"/>
          </a:solidFill>
        </p:grpSpPr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29E2965-C05A-45BC-BE8C-78B00497BDA9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5B93B8-A524-4DA4-9D29-A3788B16CF62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994C98C-11AD-4A0D-9800-9C30BF9EB4A5}"/>
              </a:ext>
            </a:extLst>
          </p:cNvPr>
          <p:cNvGrpSpPr/>
          <p:nvPr/>
        </p:nvGrpSpPr>
        <p:grpSpPr>
          <a:xfrm>
            <a:off x="5785799" y="1303479"/>
            <a:ext cx="427043" cy="454180"/>
            <a:chOff x="9349624" y="5035467"/>
            <a:chExt cx="250764" cy="266699"/>
          </a:xfrm>
          <a:solidFill>
            <a:schemeClr val="accent3"/>
          </a:solidFill>
        </p:grpSpPr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68DB002-BB00-4ECA-B9A3-443AC5F3782D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3E8435C-9278-4BA8-B610-FC5DCAD90F2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4" name="Graphique 20">
            <a:extLst>
              <a:ext uri="{FF2B5EF4-FFF2-40B4-BE49-F238E27FC236}">
                <a16:creationId xmlns:a16="http://schemas.microsoft.com/office/drawing/2014/main" id="{E1BFEC19-E26B-4C9D-880C-8F840B9E5F56}"/>
              </a:ext>
            </a:extLst>
          </p:cNvPr>
          <p:cNvGrpSpPr/>
          <p:nvPr/>
        </p:nvGrpSpPr>
        <p:grpSpPr>
          <a:xfrm>
            <a:off x="9356236" y="1286841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0C2E4965-30AE-4235-95AA-6AF9D3DC5FA4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9DED9252-5172-4723-A8EA-E13609B46B10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aphique 7">
            <a:extLst>
              <a:ext uri="{FF2B5EF4-FFF2-40B4-BE49-F238E27FC236}">
                <a16:creationId xmlns:a16="http://schemas.microsoft.com/office/drawing/2014/main" id="{42B8E4E3-C510-4C24-8831-FC0BD3A5FCD0}"/>
              </a:ext>
            </a:extLst>
          </p:cNvPr>
          <p:cNvGrpSpPr/>
          <p:nvPr/>
        </p:nvGrpSpPr>
        <p:grpSpPr>
          <a:xfrm>
            <a:off x="5921070" y="3937484"/>
            <a:ext cx="477156" cy="598557"/>
            <a:chOff x="5754309" y="2881312"/>
            <a:chExt cx="683380" cy="857250"/>
          </a:xfrm>
          <a:solidFill>
            <a:schemeClr val="accent1"/>
          </a:solidFill>
        </p:grpSpPr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F74A31A-FAFA-4B30-9A22-C5534F42EDF6}"/>
                </a:ext>
              </a:extLst>
            </p:cNvPr>
            <p:cNvSpPr/>
            <p:nvPr/>
          </p:nvSpPr>
          <p:spPr>
            <a:xfrm>
              <a:off x="5754309" y="2881312"/>
              <a:ext cx="480974" cy="504548"/>
            </a:xfrm>
            <a:custGeom>
              <a:avLst/>
              <a:gdLst>
                <a:gd name="connsiteX0" fmla="*/ 197977 w 480974"/>
                <a:gd name="connsiteY0" fmla="*/ 407137 h 504548"/>
                <a:gd name="connsiteX1" fmla="*/ 251546 w 480974"/>
                <a:gd name="connsiteY1" fmla="*/ 412032 h 504548"/>
                <a:gd name="connsiteX2" fmla="*/ 313649 w 480974"/>
                <a:gd name="connsiteY2" fmla="*/ 405670 h 504548"/>
                <a:gd name="connsiteX3" fmla="*/ 295970 w 480974"/>
                <a:gd name="connsiteY3" fmla="*/ 380238 h 504548"/>
                <a:gd name="connsiteX4" fmla="*/ 251555 w 480974"/>
                <a:gd name="connsiteY4" fmla="*/ 383781 h 504548"/>
                <a:gd name="connsiteX5" fmla="*/ 197939 w 480974"/>
                <a:gd name="connsiteY5" fmla="*/ 378381 h 504548"/>
                <a:gd name="connsiteX6" fmla="*/ 192481 w 480974"/>
                <a:gd name="connsiteY6" fmla="*/ 377304 h 504548"/>
                <a:gd name="connsiteX7" fmla="*/ 93897 w 480974"/>
                <a:gd name="connsiteY7" fmla="*/ 438426 h 504548"/>
                <a:gd name="connsiteX8" fmla="*/ 124092 w 480974"/>
                <a:gd name="connsiteY8" fmla="*/ 351987 h 504548"/>
                <a:gd name="connsiteX9" fmla="*/ 114481 w 480974"/>
                <a:gd name="connsiteY9" fmla="*/ 346015 h 504548"/>
                <a:gd name="connsiteX10" fmla="*/ 28270 w 480974"/>
                <a:gd name="connsiteY10" fmla="*/ 206026 h 504548"/>
                <a:gd name="connsiteX11" fmla="*/ 251555 w 480974"/>
                <a:gd name="connsiteY11" fmla="*/ 28270 h 504548"/>
                <a:gd name="connsiteX12" fmla="*/ 450237 w 480974"/>
                <a:gd name="connsiteY12" fmla="*/ 125073 h 504548"/>
                <a:gd name="connsiteX13" fmla="*/ 480974 w 480974"/>
                <a:gd name="connsiteY13" fmla="*/ 121710 h 504548"/>
                <a:gd name="connsiteX14" fmla="*/ 251546 w 480974"/>
                <a:gd name="connsiteY14" fmla="*/ 0 h 504548"/>
                <a:gd name="connsiteX15" fmla="*/ 0 w 480974"/>
                <a:gd name="connsiteY15" fmla="*/ 206016 h 504548"/>
                <a:gd name="connsiteX16" fmla="*/ 90021 w 480974"/>
                <a:gd name="connsiteY16" fmla="*/ 363788 h 504548"/>
                <a:gd name="connsiteX17" fmla="*/ 40862 w 480974"/>
                <a:gd name="connsiteY17" fmla="*/ 504549 h 504548"/>
                <a:gd name="connsiteX18" fmla="*/ 197977 w 480974"/>
                <a:gd name="connsiteY18" fmla="*/ 407137 h 50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0974" h="504548">
                  <a:moveTo>
                    <a:pt x="197977" y="407137"/>
                  </a:moveTo>
                  <a:cubicBezTo>
                    <a:pt x="216075" y="410385"/>
                    <a:pt x="234077" y="412032"/>
                    <a:pt x="251546" y="412032"/>
                  </a:cubicBezTo>
                  <a:cubicBezTo>
                    <a:pt x="272967" y="412032"/>
                    <a:pt x="293770" y="409813"/>
                    <a:pt x="313649" y="405670"/>
                  </a:cubicBezTo>
                  <a:cubicBezTo>
                    <a:pt x="306962" y="397631"/>
                    <a:pt x="301047" y="389134"/>
                    <a:pt x="295970" y="380238"/>
                  </a:cubicBezTo>
                  <a:cubicBezTo>
                    <a:pt x="281607" y="382553"/>
                    <a:pt x="266757" y="383781"/>
                    <a:pt x="251555" y="383781"/>
                  </a:cubicBezTo>
                  <a:cubicBezTo>
                    <a:pt x="234144" y="383781"/>
                    <a:pt x="216103" y="381962"/>
                    <a:pt x="197939" y="378381"/>
                  </a:cubicBezTo>
                  <a:lnTo>
                    <a:pt x="192481" y="377304"/>
                  </a:lnTo>
                  <a:lnTo>
                    <a:pt x="93897" y="438426"/>
                  </a:lnTo>
                  <a:lnTo>
                    <a:pt x="124092" y="351987"/>
                  </a:lnTo>
                  <a:lnTo>
                    <a:pt x="114481" y="346015"/>
                  </a:lnTo>
                  <a:cubicBezTo>
                    <a:pt x="59684" y="311925"/>
                    <a:pt x="28270" y="260899"/>
                    <a:pt x="28270" y="206026"/>
                  </a:cubicBezTo>
                  <a:cubicBezTo>
                    <a:pt x="28270" y="108014"/>
                    <a:pt x="128435" y="28270"/>
                    <a:pt x="251555" y="28270"/>
                  </a:cubicBezTo>
                  <a:cubicBezTo>
                    <a:pt x="338061" y="28270"/>
                    <a:pt x="413175" y="67666"/>
                    <a:pt x="450237" y="125073"/>
                  </a:cubicBezTo>
                  <a:cubicBezTo>
                    <a:pt x="460248" y="123358"/>
                    <a:pt x="470516" y="122253"/>
                    <a:pt x="480974" y="121710"/>
                  </a:cubicBezTo>
                  <a:cubicBezTo>
                    <a:pt x="441541" y="50044"/>
                    <a:pt x="353578" y="0"/>
                    <a:pt x="251546" y="0"/>
                  </a:cubicBezTo>
                  <a:cubicBezTo>
                    <a:pt x="112843" y="0"/>
                    <a:pt x="0" y="92421"/>
                    <a:pt x="0" y="206016"/>
                  </a:cubicBezTo>
                  <a:cubicBezTo>
                    <a:pt x="0" y="267548"/>
                    <a:pt x="32652" y="324498"/>
                    <a:pt x="90021" y="363788"/>
                  </a:cubicBezTo>
                  <a:lnTo>
                    <a:pt x="40862" y="504549"/>
                  </a:lnTo>
                  <a:lnTo>
                    <a:pt x="197977" y="407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CFE14F65-171D-49F0-8177-2F01911E0DC9}"/>
                </a:ext>
              </a:extLst>
            </p:cNvPr>
            <p:cNvSpPr/>
            <p:nvPr/>
          </p:nvSpPr>
          <p:spPr>
            <a:xfrm>
              <a:off x="6069787" y="3040322"/>
              <a:ext cx="367903" cy="346757"/>
            </a:xfrm>
            <a:custGeom>
              <a:avLst/>
              <a:gdLst>
                <a:gd name="connsiteX0" fmla="*/ 313077 w 367903"/>
                <a:gd name="connsiteY0" fmla="*/ 245859 h 346757"/>
                <a:gd name="connsiteX1" fmla="*/ 358521 w 367903"/>
                <a:gd name="connsiteY1" fmla="*/ 147599 h 346757"/>
                <a:gd name="connsiteX2" fmla="*/ 179261 w 367903"/>
                <a:gd name="connsiteY2" fmla="*/ 0 h 346757"/>
                <a:gd name="connsiteX3" fmla="*/ 0 w 367903"/>
                <a:gd name="connsiteY3" fmla="*/ 147599 h 346757"/>
                <a:gd name="connsiteX4" fmla="*/ 179261 w 367903"/>
                <a:gd name="connsiteY4" fmla="*/ 295189 h 346757"/>
                <a:gd name="connsiteX5" fmla="*/ 233963 w 367903"/>
                <a:gd name="connsiteY5" fmla="*/ 288046 h 346757"/>
                <a:gd name="connsiteX6" fmla="*/ 367903 w 367903"/>
                <a:gd name="connsiteY6" fmla="*/ 346758 h 346757"/>
                <a:gd name="connsiteX7" fmla="*/ 313077 w 367903"/>
                <a:gd name="connsiteY7" fmla="*/ 245859 h 346757"/>
                <a:gd name="connsiteX8" fmla="*/ 236001 w 367903"/>
                <a:gd name="connsiteY8" fmla="*/ 258099 h 346757"/>
                <a:gd name="connsiteX9" fmla="*/ 231077 w 367903"/>
                <a:gd name="connsiteY9" fmla="*/ 259528 h 346757"/>
                <a:gd name="connsiteX10" fmla="*/ 179251 w 367903"/>
                <a:gd name="connsiteY10" fmla="*/ 266938 h 346757"/>
                <a:gd name="connsiteX11" fmla="*/ 28242 w 367903"/>
                <a:gd name="connsiteY11" fmla="*/ 147599 h 346757"/>
                <a:gd name="connsiteX12" fmla="*/ 179251 w 367903"/>
                <a:gd name="connsiteY12" fmla="*/ 28261 h 346757"/>
                <a:gd name="connsiteX13" fmla="*/ 330260 w 367903"/>
                <a:gd name="connsiteY13" fmla="*/ 147599 h 346757"/>
                <a:gd name="connsiteX14" fmla="*/ 286407 w 367903"/>
                <a:gd name="connsiteY14" fmla="*/ 231515 h 346757"/>
                <a:gd name="connsiteX15" fmla="*/ 277158 w 367903"/>
                <a:gd name="connsiteY15" fmla="*/ 238897 h 346757"/>
                <a:gd name="connsiteX16" fmla="*/ 303705 w 367903"/>
                <a:gd name="connsiteY16" fmla="*/ 287760 h 346757"/>
                <a:gd name="connsiteX17" fmla="*/ 236001 w 367903"/>
                <a:gd name="connsiteY17" fmla="*/ 258099 h 3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03" h="346757">
                  <a:moveTo>
                    <a:pt x="313077" y="245859"/>
                  </a:moveTo>
                  <a:cubicBezTo>
                    <a:pt x="342471" y="218818"/>
                    <a:pt x="358521" y="184328"/>
                    <a:pt x="358521" y="147599"/>
                  </a:cubicBezTo>
                  <a:cubicBezTo>
                    <a:pt x="358521" y="66218"/>
                    <a:pt x="278101" y="0"/>
                    <a:pt x="179261" y="0"/>
                  </a:cubicBezTo>
                  <a:cubicBezTo>
                    <a:pt x="80420" y="0"/>
                    <a:pt x="0" y="66208"/>
                    <a:pt x="0" y="147599"/>
                  </a:cubicBezTo>
                  <a:cubicBezTo>
                    <a:pt x="0" y="228981"/>
                    <a:pt x="80420" y="295189"/>
                    <a:pt x="179261" y="295189"/>
                  </a:cubicBezTo>
                  <a:cubicBezTo>
                    <a:pt x="197672" y="295189"/>
                    <a:pt x="216056" y="292789"/>
                    <a:pt x="233963" y="288046"/>
                  </a:cubicBezTo>
                  <a:lnTo>
                    <a:pt x="367903" y="346758"/>
                  </a:lnTo>
                  <a:lnTo>
                    <a:pt x="313077" y="245859"/>
                  </a:lnTo>
                  <a:close/>
                  <a:moveTo>
                    <a:pt x="236001" y="258099"/>
                  </a:moveTo>
                  <a:lnTo>
                    <a:pt x="231077" y="259528"/>
                  </a:lnTo>
                  <a:cubicBezTo>
                    <a:pt x="214160" y="264443"/>
                    <a:pt x="196729" y="266938"/>
                    <a:pt x="179251" y="266938"/>
                  </a:cubicBezTo>
                  <a:cubicBezTo>
                    <a:pt x="95993" y="266938"/>
                    <a:pt x="28242" y="213408"/>
                    <a:pt x="28242" y="147599"/>
                  </a:cubicBezTo>
                  <a:cubicBezTo>
                    <a:pt x="28242" y="81791"/>
                    <a:pt x="95983" y="28261"/>
                    <a:pt x="179251" y="28261"/>
                  </a:cubicBezTo>
                  <a:cubicBezTo>
                    <a:pt x="262509" y="28261"/>
                    <a:pt x="330260" y="81801"/>
                    <a:pt x="330260" y="147599"/>
                  </a:cubicBezTo>
                  <a:cubicBezTo>
                    <a:pt x="330260" y="179165"/>
                    <a:pt x="314687" y="208969"/>
                    <a:pt x="286407" y="231515"/>
                  </a:cubicBezTo>
                  <a:lnTo>
                    <a:pt x="277158" y="238897"/>
                  </a:lnTo>
                  <a:lnTo>
                    <a:pt x="303705" y="287760"/>
                  </a:lnTo>
                  <a:lnTo>
                    <a:pt x="236001" y="258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A565EED-7672-4C84-8EB2-8A281AA3D264}"/>
                </a:ext>
              </a:extLst>
            </p:cNvPr>
            <p:cNvSpPr/>
            <p:nvPr/>
          </p:nvSpPr>
          <p:spPr>
            <a:xfrm>
              <a:off x="614310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87B9061-BD8E-4B2D-8029-231BE5F54435}"/>
                </a:ext>
              </a:extLst>
            </p:cNvPr>
            <p:cNvSpPr/>
            <p:nvPr/>
          </p:nvSpPr>
          <p:spPr>
            <a:xfrm>
              <a:off x="6229026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5E724D0-0777-41BD-8C4C-5019EE3EB153}"/>
                </a:ext>
              </a:extLst>
            </p:cNvPr>
            <p:cNvSpPr/>
            <p:nvPr/>
          </p:nvSpPr>
          <p:spPr>
            <a:xfrm>
              <a:off x="631495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66F6B5-EA54-4565-9A5E-B4518CCE1FFE}"/>
                </a:ext>
              </a:extLst>
            </p:cNvPr>
            <p:cNvSpPr/>
            <p:nvPr/>
          </p:nvSpPr>
          <p:spPr>
            <a:xfrm>
              <a:off x="6108268" y="3543909"/>
              <a:ext cx="255498" cy="138141"/>
            </a:xfrm>
            <a:custGeom>
              <a:avLst/>
              <a:gdLst>
                <a:gd name="connsiteX0" fmla="*/ 81591 w 255498"/>
                <a:gd name="connsiteY0" fmla="*/ 138141 h 138141"/>
                <a:gd name="connsiteX1" fmla="*/ 253489 w 255498"/>
                <a:gd name="connsiteY1" fmla="*/ 138141 h 138141"/>
                <a:gd name="connsiteX2" fmla="*/ 255099 w 255498"/>
                <a:gd name="connsiteY2" fmla="*/ 119977 h 138141"/>
                <a:gd name="connsiteX3" fmla="*/ 255499 w 255498"/>
                <a:gd name="connsiteY3" fmla="*/ 113024 h 138141"/>
                <a:gd name="connsiteX4" fmla="*/ 114214 w 255498"/>
                <a:gd name="connsiteY4" fmla="*/ 0 h 138141"/>
                <a:gd name="connsiteX5" fmla="*/ 0 w 255498"/>
                <a:gd name="connsiteY5" fmla="*/ 46768 h 138141"/>
                <a:gd name="connsiteX6" fmla="*/ 32499 w 255498"/>
                <a:gd name="connsiteY6" fmla="*/ 66846 h 138141"/>
                <a:gd name="connsiteX7" fmla="*/ 64160 w 255498"/>
                <a:gd name="connsiteY7" fmla="*/ 100470 h 138141"/>
                <a:gd name="connsiteX8" fmla="*/ 81591 w 255498"/>
                <a:gd name="connsiteY8" fmla="*/ 138141 h 1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98" h="138141">
                  <a:moveTo>
                    <a:pt x="81591" y="138141"/>
                  </a:moveTo>
                  <a:lnTo>
                    <a:pt x="253489" y="138141"/>
                  </a:lnTo>
                  <a:lnTo>
                    <a:pt x="255099" y="119977"/>
                  </a:lnTo>
                  <a:cubicBezTo>
                    <a:pt x="255308" y="117672"/>
                    <a:pt x="255499" y="115367"/>
                    <a:pt x="255499" y="113024"/>
                  </a:cubicBezTo>
                  <a:cubicBezTo>
                    <a:pt x="255499" y="50702"/>
                    <a:pt x="192119" y="0"/>
                    <a:pt x="114214" y="0"/>
                  </a:cubicBezTo>
                  <a:cubicBezTo>
                    <a:pt x="67256" y="0"/>
                    <a:pt x="25698" y="18488"/>
                    <a:pt x="0" y="46768"/>
                  </a:cubicBezTo>
                  <a:cubicBezTo>
                    <a:pt x="11801" y="52368"/>
                    <a:pt x="22679" y="59131"/>
                    <a:pt x="32499" y="66846"/>
                  </a:cubicBezTo>
                  <a:cubicBezTo>
                    <a:pt x="44968" y="76638"/>
                    <a:pt x="55693" y="87935"/>
                    <a:pt x="64160" y="100470"/>
                  </a:cubicBezTo>
                  <a:cubicBezTo>
                    <a:pt x="72028" y="112109"/>
                    <a:pt x="77924" y="124758"/>
                    <a:pt x="81591" y="138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ECB5BF4-1939-41B6-ADD3-E72A0427BB97}"/>
                </a:ext>
              </a:extLst>
            </p:cNvPr>
            <p:cNvSpPr/>
            <p:nvPr/>
          </p:nvSpPr>
          <p:spPr>
            <a:xfrm>
              <a:off x="6145558" y="3361800"/>
              <a:ext cx="141284" cy="158543"/>
            </a:xfrm>
            <a:custGeom>
              <a:avLst/>
              <a:gdLst>
                <a:gd name="connsiteX0" fmla="*/ 141284 w 141284"/>
                <a:gd name="connsiteY0" fmla="*/ 79277 h 158543"/>
                <a:gd name="connsiteX1" fmla="*/ 92478 w 141284"/>
                <a:gd name="connsiteY1" fmla="*/ 3924 h 158543"/>
                <a:gd name="connsiteX2" fmla="*/ 70637 w 141284"/>
                <a:gd name="connsiteY2" fmla="*/ 0 h 158543"/>
                <a:gd name="connsiteX3" fmla="*/ 61360 w 141284"/>
                <a:gd name="connsiteY3" fmla="*/ 762 h 158543"/>
                <a:gd name="connsiteX4" fmla="*/ 0 w 141284"/>
                <a:gd name="connsiteY4" fmla="*/ 79267 h 158543"/>
                <a:gd name="connsiteX5" fmla="*/ 70647 w 141284"/>
                <a:gd name="connsiteY5" fmla="*/ 158544 h 158543"/>
                <a:gd name="connsiteX6" fmla="*/ 141284 w 141284"/>
                <a:gd name="connsiteY6" fmla="*/ 7927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84" h="158543">
                  <a:moveTo>
                    <a:pt x="141284" y="79277"/>
                  </a:moveTo>
                  <a:cubicBezTo>
                    <a:pt x="141284" y="44120"/>
                    <a:pt x="120768" y="14278"/>
                    <a:pt x="92478" y="3924"/>
                  </a:cubicBezTo>
                  <a:cubicBezTo>
                    <a:pt x="85592" y="1410"/>
                    <a:pt x="78267" y="0"/>
                    <a:pt x="70637" y="0"/>
                  </a:cubicBezTo>
                  <a:cubicBezTo>
                    <a:pt x="67485" y="0"/>
                    <a:pt x="64399" y="314"/>
                    <a:pt x="61360" y="762"/>
                  </a:cubicBezTo>
                  <a:cubicBezTo>
                    <a:pt x="26784" y="5886"/>
                    <a:pt x="0" y="39100"/>
                    <a:pt x="0" y="79267"/>
                  </a:cubicBezTo>
                  <a:cubicBezTo>
                    <a:pt x="0" y="122977"/>
                    <a:pt x="31690" y="158544"/>
                    <a:pt x="70647" y="158544"/>
                  </a:cubicBezTo>
                  <a:cubicBezTo>
                    <a:pt x="109595" y="158553"/>
                    <a:pt x="141284" y="122996"/>
                    <a:pt x="141284" y="79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4BE5D47-BAB4-4B49-A1F6-9A36BB4D022C}"/>
                </a:ext>
              </a:extLst>
            </p:cNvPr>
            <p:cNvSpPr/>
            <p:nvPr/>
          </p:nvSpPr>
          <p:spPr>
            <a:xfrm>
              <a:off x="5883402" y="3601525"/>
              <a:ext cx="282568" cy="137036"/>
            </a:xfrm>
            <a:custGeom>
              <a:avLst/>
              <a:gdLst>
                <a:gd name="connsiteX0" fmla="*/ 2000 w 282568"/>
                <a:gd name="connsiteY0" fmla="*/ 137036 h 137036"/>
                <a:gd name="connsiteX1" fmla="*/ 280559 w 282568"/>
                <a:gd name="connsiteY1" fmla="*/ 137036 h 137036"/>
                <a:gd name="connsiteX2" fmla="*/ 282169 w 282568"/>
                <a:gd name="connsiteY2" fmla="*/ 118882 h 137036"/>
                <a:gd name="connsiteX3" fmla="*/ 282569 w 282568"/>
                <a:gd name="connsiteY3" fmla="*/ 111919 h 137036"/>
                <a:gd name="connsiteX4" fmla="*/ 159963 w 282568"/>
                <a:gd name="connsiteY4" fmla="*/ 0 h 137036"/>
                <a:gd name="connsiteX5" fmla="*/ 135007 w 282568"/>
                <a:gd name="connsiteY5" fmla="*/ 3600 h 137036"/>
                <a:gd name="connsiteX6" fmla="*/ 113871 w 282568"/>
                <a:gd name="connsiteY6" fmla="*/ 1067 h 137036"/>
                <a:gd name="connsiteX7" fmla="*/ 0 w 282568"/>
                <a:gd name="connsiteY7" fmla="*/ 111919 h 137036"/>
                <a:gd name="connsiteX8" fmla="*/ 400 w 282568"/>
                <a:gd name="connsiteY8" fmla="*/ 118882 h 137036"/>
                <a:gd name="connsiteX9" fmla="*/ 2000 w 282568"/>
                <a:gd name="connsiteY9" fmla="*/ 137036 h 13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568" h="137036">
                  <a:moveTo>
                    <a:pt x="2000" y="137036"/>
                  </a:moveTo>
                  <a:lnTo>
                    <a:pt x="280559" y="137036"/>
                  </a:lnTo>
                  <a:lnTo>
                    <a:pt x="282169" y="118882"/>
                  </a:lnTo>
                  <a:cubicBezTo>
                    <a:pt x="282378" y="116576"/>
                    <a:pt x="282569" y="114262"/>
                    <a:pt x="282569" y="111919"/>
                  </a:cubicBezTo>
                  <a:cubicBezTo>
                    <a:pt x="282569" y="54673"/>
                    <a:pt x="229048" y="7344"/>
                    <a:pt x="159963" y="0"/>
                  </a:cubicBezTo>
                  <a:cubicBezTo>
                    <a:pt x="151971" y="2267"/>
                    <a:pt x="143637" y="3600"/>
                    <a:pt x="135007" y="3600"/>
                  </a:cubicBezTo>
                  <a:cubicBezTo>
                    <a:pt x="127749" y="3600"/>
                    <a:pt x="120691" y="2686"/>
                    <a:pt x="113871" y="1067"/>
                  </a:cubicBezTo>
                  <a:cubicBezTo>
                    <a:pt x="49035" y="11306"/>
                    <a:pt x="0" y="57093"/>
                    <a:pt x="0" y="111919"/>
                  </a:cubicBezTo>
                  <a:cubicBezTo>
                    <a:pt x="0" y="114262"/>
                    <a:pt x="181" y="116576"/>
                    <a:pt x="400" y="118882"/>
                  </a:cubicBezTo>
                  <a:lnTo>
                    <a:pt x="2000" y="1370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2147DE8-9E69-4807-960D-A6165ED19117}"/>
                </a:ext>
              </a:extLst>
            </p:cNvPr>
            <p:cNvSpPr/>
            <p:nvPr/>
          </p:nvSpPr>
          <p:spPr>
            <a:xfrm>
              <a:off x="5947752" y="3418321"/>
              <a:ext cx="141293" cy="158543"/>
            </a:xfrm>
            <a:custGeom>
              <a:avLst/>
              <a:gdLst>
                <a:gd name="connsiteX0" fmla="*/ 0 w 141293"/>
                <a:gd name="connsiteY0" fmla="*/ 79267 h 158543"/>
                <a:gd name="connsiteX1" fmla="*/ 70647 w 141293"/>
                <a:gd name="connsiteY1" fmla="*/ 158544 h 158543"/>
                <a:gd name="connsiteX2" fmla="*/ 141294 w 141293"/>
                <a:gd name="connsiteY2" fmla="*/ 79267 h 158543"/>
                <a:gd name="connsiteX3" fmla="*/ 70647 w 141293"/>
                <a:gd name="connsiteY3" fmla="*/ 0 h 158543"/>
                <a:gd name="connsiteX4" fmla="*/ 0 w 141293"/>
                <a:gd name="connsiteY4" fmla="*/ 7926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93" h="158543">
                  <a:moveTo>
                    <a:pt x="0" y="79267"/>
                  </a:moveTo>
                  <a:cubicBezTo>
                    <a:pt x="0" y="122987"/>
                    <a:pt x="31690" y="158544"/>
                    <a:pt x="70647" y="158544"/>
                  </a:cubicBezTo>
                  <a:cubicBezTo>
                    <a:pt x="109604" y="158544"/>
                    <a:pt x="141294" y="122987"/>
                    <a:pt x="141294" y="79267"/>
                  </a:cubicBezTo>
                  <a:cubicBezTo>
                    <a:pt x="141294" y="35557"/>
                    <a:pt x="109604" y="0"/>
                    <a:pt x="70647" y="0"/>
                  </a:cubicBezTo>
                  <a:cubicBezTo>
                    <a:pt x="31690" y="-10"/>
                    <a:pt x="0" y="35557"/>
                    <a:pt x="0" y="79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101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cs typeface="+mn-cs"/>
              </a:rPr>
              <a:t>Nos vies avant tout : Formation Ambassadeurs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Resultats</a:t>
            </a:r>
            <a:r>
              <a:rPr lang="fr-FR" dirty="0"/>
              <a:t> marquants de </a:t>
            </a:r>
            <a:r>
              <a:rPr lang="fr-FR" dirty="0" err="1"/>
              <a:t>l’enQUÊTE</a:t>
            </a:r>
            <a:r>
              <a:rPr lang="fr-FR" dirty="0"/>
              <a:t>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00074" y="922476"/>
            <a:ext cx="10150535" cy="413343"/>
          </a:xfrm>
        </p:spPr>
        <p:txBody>
          <a:bodyPr anchor="t"/>
          <a:lstStyle/>
          <a:p>
            <a:r>
              <a:rPr lang="fr-FR" dirty="0"/>
              <a:t>Chiffres clefs : 2,300 réponses, 700 répondants de sociétés partenaires, 1,500 ouvriers de premier niveau et superviseurs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35215" y="2161821"/>
            <a:ext cx="3671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accent4"/>
                </a:solidFill>
              </a:rPr>
              <a:t>20 % </a:t>
            </a:r>
          </a:p>
          <a:p>
            <a:pPr algn="ctr"/>
            <a:r>
              <a:rPr lang="fr-FR">
                <a:solidFill>
                  <a:schemeClr val="accent4"/>
                </a:solidFill>
              </a:rPr>
              <a:t>Ne sont pas conscients de l’existence d’un objectif Groupe</a:t>
            </a:r>
            <a:r>
              <a:rPr lang="fr-FR">
                <a:solidFill>
                  <a:srgbClr val="004494"/>
                </a:solidFill>
              </a:rPr>
              <a:t> </a:t>
            </a:r>
            <a:r>
              <a:rPr lang="fr-FR"/>
              <a:t>« Zéro accident mortel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41516" y="2161821"/>
            <a:ext cx="4209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accent2"/>
                </a:solidFill>
              </a:rPr>
              <a:t>20 % </a:t>
            </a:r>
          </a:p>
          <a:p>
            <a:pPr algn="ctr"/>
            <a:r>
              <a:rPr lang="fr-FR"/>
              <a:t>N’ont interrompu </a:t>
            </a:r>
            <a:r>
              <a:rPr lang="fr-FR">
                <a:solidFill>
                  <a:schemeClr val="accent2"/>
                </a:solidFill>
              </a:rPr>
              <a:t>aucune activité pour des raisons des sécurité </a:t>
            </a:r>
            <a:r>
              <a:rPr lang="fr-FR"/>
              <a:t>durant les derniers six mois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0088" y="4161337"/>
            <a:ext cx="458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accent3"/>
                </a:solidFill>
              </a:rPr>
              <a:t>40 % </a:t>
            </a:r>
          </a:p>
          <a:p>
            <a:pPr algn="ctr"/>
            <a:r>
              <a:rPr lang="fr-FR"/>
              <a:t>Leur manager</a:t>
            </a:r>
            <a:r>
              <a:rPr lang="fr-FR">
                <a:solidFill>
                  <a:schemeClr val="accent3"/>
                </a:solidFill>
              </a:rPr>
              <a:t> réalise des tournées sécurité</a:t>
            </a:r>
            <a:r>
              <a:rPr lang="fr-FR"/>
              <a:t> de manière trimestrielle ou moins fréquemment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2455" y="4161337"/>
            <a:ext cx="468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accent1"/>
                </a:solidFill>
              </a:rPr>
              <a:t>50 % </a:t>
            </a:r>
          </a:p>
          <a:p>
            <a:pPr algn="ctr"/>
            <a:r>
              <a:rPr lang="fr-FR">
                <a:solidFill>
                  <a:schemeClr val="accent1"/>
                </a:solidFill>
              </a:rPr>
              <a:t>Ne sont pas contrôlés quotidiennement </a:t>
            </a:r>
            <a:r>
              <a:rPr lang="fr-FR"/>
              <a:t>quant à leur respect des règles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28692312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E3847D-0DCC-4429-AA9A-93907C3F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cs typeface="+mn-cs"/>
              </a:rPr>
              <a:t>Nos vies avant tout : Formation Ambassadeurs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4F22C7-DF41-4107-8019-8619199A0FD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lIns="0" anchor="ctr"/>
          <a:lstStyle/>
          <a:p>
            <a:br>
              <a:rPr lang="fr-FR" noProof="0" dirty="0"/>
            </a:br>
            <a:r>
              <a:rPr lang="fr-FR" noProof="0" dirty="0"/>
              <a:t>Ce que les contracteurs expriment</a:t>
            </a:r>
            <a:br>
              <a:rPr lang="fr-FR" noProof="0" dirty="0"/>
            </a:br>
            <a:endParaRPr lang="fr-FR" noProof="0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1092520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accent3"/>
                </a:solidFill>
              </a:rPr>
              <a:t>Augmentez la présence sur le terrain</a:t>
            </a:r>
          </a:p>
        </p:txBody>
      </p: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8546" y="2500202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>
                <a:solidFill>
                  <a:schemeClr val="accent3"/>
                </a:solidFill>
              </a:rPr>
              <a:t>Parlons le même langage</a:t>
            </a:r>
            <a:endParaRPr lang="fr-FR" sz="2800" b="1">
              <a:solidFill>
                <a:schemeClr val="accent4"/>
              </a:solidFill>
            </a:endParaRPr>
          </a:p>
        </p:txBody>
      </p:sp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3907885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>
                <a:solidFill>
                  <a:schemeClr val="accent3"/>
                </a:solidFill>
              </a:rPr>
              <a:t>Vérifiez la conformité à vos règles</a:t>
            </a:r>
            <a:endParaRPr lang="fr-FR" sz="28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7767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pPr>
              <a:spcBef>
                <a:spcPts val="1200"/>
              </a:spcBef>
            </a:pPr>
            <a:endParaRPr lang="fr-FR" b="1" noProof="0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fr-FR" b="1" noProof="0" dirty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fr-FR" b="1" noProof="0" dirty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fr-FR" b="1" noProof="0" dirty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b="1" u="sng" noProof="0" dirty="0">
                <a:solidFill>
                  <a:schemeClr val="accent4"/>
                </a:solidFill>
              </a:rPr>
              <a:t>Pour lesquelles:</a:t>
            </a:r>
          </a:p>
          <a:p>
            <a:pPr>
              <a:spcBef>
                <a:spcPts val="1200"/>
              </a:spcBef>
            </a:pPr>
            <a:r>
              <a:rPr lang="fr-FR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va se concentrer sur les cinq risques mortels principaux</a:t>
            </a:r>
            <a:endParaRPr lang="fr-FR" sz="16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entreprises partenaires sont des acteurs essentiels</a:t>
            </a:r>
          </a:p>
          <a:p>
            <a:pPr>
              <a:spcBef>
                <a:spcPts val="1200"/>
              </a:spcBef>
            </a:pPr>
            <a:r>
              <a:rPr lang="fr-FR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entreprises partenaires s’associeront avec Total pour la mise en œuvre</a:t>
            </a:r>
          </a:p>
          <a:p>
            <a:pPr>
              <a:spcBef>
                <a:spcPts val="1200"/>
              </a:spcBef>
            </a:pPr>
            <a:r>
              <a:rPr lang="fr-FR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lancement a eu lieu le jour de la JMS (30/04/2020)</a:t>
            </a:r>
            <a:endParaRPr lang="fr-FR" b="1" noProof="0" dirty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cs typeface="+mn-cs"/>
              </a:rPr>
              <a:t>Nos vies avant tout : Formation Ambassadeurs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699" y="92764"/>
            <a:ext cx="11938301" cy="746995"/>
          </a:xfrm>
        </p:spPr>
        <p:txBody>
          <a:bodyPr/>
          <a:lstStyle/>
          <a:p>
            <a:pPr marL="539750"/>
            <a:r>
              <a:rPr lang="fr-FR" noProof="0" dirty="0"/>
              <a:t>Les 3 actions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32240-D929-42EA-A540-3B5E82B2FEA3}"/>
              </a:ext>
            </a:extLst>
          </p:cNvPr>
          <p:cNvSpPr txBox="1">
            <a:spLocks/>
          </p:cNvSpPr>
          <p:nvPr/>
        </p:nvSpPr>
        <p:spPr>
          <a:xfrm>
            <a:off x="306700" y="2148637"/>
            <a:ext cx="4038976" cy="511514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b="1">
                <a:solidFill>
                  <a:schemeClr val="bg2"/>
                </a:solidFill>
              </a:rPr>
              <a:t>“Feu vert sécurité”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7A56A01-DD98-4F93-91AF-FD8C56A07EAC}"/>
              </a:ext>
            </a:extLst>
          </p:cNvPr>
          <p:cNvSpPr txBox="1">
            <a:spLocks/>
          </p:cNvSpPr>
          <p:nvPr/>
        </p:nvSpPr>
        <p:spPr>
          <a:xfrm>
            <a:off x="3663914" y="2148637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b="1">
                <a:solidFill>
                  <a:schemeClr val="accent4"/>
                </a:solidFill>
              </a:rPr>
              <a:t>Tournées sécurité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b="1">
                <a:solidFill>
                  <a:schemeClr val="accent4"/>
                </a:solidFill>
              </a:rPr>
              <a:t> conjointes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D242BFF-8109-4CC0-A684-FB05B137DAE2}"/>
              </a:ext>
            </a:extLst>
          </p:cNvPr>
          <p:cNvSpPr txBox="1">
            <a:spLocks/>
          </p:cNvSpPr>
          <p:nvPr/>
        </p:nvSpPr>
        <p:spPr>
          <a:xfrm>
            <a:off x="7254599" y="2148637"/>
            <a:ext cx="4278258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b="1">
                <a:solidFill>
                  <a:schemeClr val="accent2"/>
                </a:solidFill>
              </a:rPr>
              <a:t>Vérifications qui sauvent la vie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5AAFD7A-ED73-440A-B310-7AC933C82BC3}"/>
              </a:ext>
            </a:extLst>
          </p:cNvPr>
          <p:cNvGrpSpPr/>
          <p:nvPr/>
        </p:nvGrpSpPr>
        <p:grpSpPr>
          <a:xfrm>
            <a:off x="2086541" y="1420022"/>
            <a:ext cx="525740" cy="615142"/>
            <a:chOff x="7786526" y="4620767"/>
            <a:chExt cx="571500" cy="552450"/>
          </a:xfrm>
          <a:solidFill>
            <a:schemeClr val="bg2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732A5D-20F6-4A8C-AC04-CB1BEE5BA3F1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9B82568-AABF-4638-AF12-A0358F008943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86F1F77-E0AF-4A3C-B5E0-2C31CAAFEC5D}"/>
              </a:ext>
            </a:extLst>
          </p:cNvPr>
          <p:cNvGrpSpPr/>
          <p:nvPr/>
        </p:nvGrpSpPr>
        <p:grpSpPr>
          <a:xfrm>
            <a:off x="5399807" y="1582283"/>
            <a:ext cx="427043" cy="454180"/>
            <a:chOff x="9349624" y="5035467"/>
            <a:chExt cx="250764" cy="266699"/>
          </a:xfrm>
          <a:solidFill>
            <a:schemeClr val="accent4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989D64C-B1D0-4263-8AA2-D208610D7F83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514E9AA-2E1D-4361-B3FA-9AEE2CF3A50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aphique 20">
            <a:extLst>
              <a:ext uri="{FF2B5EF4-FFF2-40B4-BE49-F238E27FC236}">
                <a16:creationId xmlns:a16="http://schemas.microsoft.com/office/drawing/2014/main" id="{99E383FF-9FAD-429D-A298-8352E073C30C}"/>
              </a:ext>
            </a:extLst>
          </p:cNvPr>
          <p:cNvGrpSpPr/>
          <p:nvPr/>
        </p:nvGrpSpPr>
        <p:grpSpPr>
          <a:xfrm>
            <a:off x="9053388" y="1574435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2F36C4E-EDEF-46D6-86D4-343211C80FDB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28ECAD2-5B08-4B4A-AB7C-E230653FF163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72E7EB1-A7A3-4DB5-8722-18B9718242DA}"/>
              </a:ext>
            </a:extLst>
          </p:cNvPr>
          <p:cNvCxnSpPr/>
          <p:nvPr/>
        </p:nvCxnSpPr>
        <p:spPr>
          <a:xfrm>
            <a:off x="3983225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E36FBA-7C8A-40EE-8D95-FFD181BF3B52}"/>
              </a:ext>
            </a:extLst>
          </p:cNvPr>
          <p:cNvCxnSpPr/>
          <p:nvPr/>
        </p:nvCxnSpPr>
        <p:spPr>
          <a:xfrm>
            <a:off x="7198003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23011774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sz="quarter" idx="10"/>
          </p:nvPr>
        </p:nvSpPr>
        <p:spPr>
          <a:xfrm>
            <a:off x="600075" y="940904"/>
            <a:ext cx="10991850" cy="5098389"/>
          </a:xfrm>
        </p:spPr>
        <p:txBody>
          <a:bodyPr/>
          <a:lstStyle/>
          <a:p>
            <a:r>
              <a:rPr lang="fr-FR" sz="2000" b="1" noProof="0" dirty="0">
                <a:solidFill>
                  <a:schemeClr val="accent4"/>
                </a:solidFill>
              </a:rPr>
              <a:t>Objectifs:</a:t>
            </a:r>
          </a:p>
          <a:p>
            <a:pPr lvl="1"/>
            <a:endParaRPr lang="fr-FR" sz="1800" noProof="0" dirty="0"/>
          </a:p>
          <a:p>
            <a:pPr lvl="1"/>
            <a:r>
              <a:rPr lang="fr-FR" sz="1800" b="1" dirty="0"/>
              <a:t>Favoriser la prise de conscience des dangers mortels au travers d’une dernière vérification</a:t>
            </a:r>
          </a:p>
          <a:p>
            <a:pPr lvl="1"/>
            <a:r>
              <a:rPr lang="fr-FR" sz="1800" b="1" noProof="0" dirty="0"/>
              <a:t>Prendre du recul quand un doute apparaît quant à la capacité individuelle ou collective d’exécuter le travail en sécurité</a:t>
            </a:r>
          </a:p>
          <a:p>
            <a:pPr lvl="1"/>
            <a:r>
              <a:rPr lang="fr-FR" sz="1800" b="1" noProof="0" dirty="0"/>
              <a:t>Permet une décision finale : GO/NO GO</a:t>
            </a:r>
            <a:endParaRPr lang="fr-FR" sz="1800" b="1" noProof="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fr-FR" sz="2000" noProof="0" dirty="0"/>
          </a:p>
          <a:p>
            <a:pPr marL="0" indent="0">
              <a:buNone/>
            </a:pPr>
            <a:endParaRPr lang="fr-FR" sz="2000" b="1" noProof="0" dirty="0">
              <a:solidFill>
                <a:schemeClr val="accent4"/>
              </a:solidFill>
            </a:endParaRPr>
          </a:p>
          <a:p>
            <a:r>
              <a:rPr lang="fr-FR" sz="2000" b="1" noProof="0" dirty="0">
                <a:solidFill>
                  <a:schemeClr val="accent4"/>
                </a:solidFill>
              </a:rPr>
              <a:t>Défis à relever pour sa mise en œuvre:</a:t>
            </a:r>
          </a:p>
          <a:p>
            <a:pPr marL="0" indent="0">
              <a:buNone/>
            </a:pPr>
            <a:endParaRPr lang="fr-FR" sz="2000" b="1" noProof="0" dirty="0">
              <a:solidFill>
                <a:schemeClr val="accent4"/>
              </a:solidFill>
            </a:endParaRPr>
          </a:p>
          <a:p>
            <a:pPr lvl="1"/>
            <a:r>
              <a:rPr lang="fr-FR" sz="1800" b="1" noProof="0" dirty="0"/>
              <a:t>Pression de la production</a:t>
            </a:r>
          </a:p>
          <a:p>
            <a:pPr lvl="1"/>
            <a:r>
              <a:rPr lang="fr-FR" sz="1800" b="1" dirty="0"/>
              <a:t>Respect de l’autorité</a:t>
            </a:r>
            <a:endParaRPr lang="fr-FR" sz="1800" b="1" noProof="0" dirty="0"/>
          </a:p>
          <a:p>
            <a:pPr lvl="1"/>
            <a:r>
              <a:rPr lang="fr-FR" sz="1800" b="1" noProof="0" dirty="0"/>
              <a:t>Attitude passive</a:t>
            </a:r>
          </a:p>
          <a:p>
            <a:pPr lvl="1"/>
            <a:r>
              <a:rPr lang="fr-FR" sz="1800" b="1" noProof="0" dirty="0">
                <a:sym typeface="Wingdings" panose="05000000000000000000" pitchFamily="2" charset="2"/>
              </a:rPr>
              <a:t>Difficulté à exprimer ses doutes ou à </a:t>
            </a:r>
            <a:r>
              <a:rPr lang="fr-FR" sz="1800" b="1" dirty="0">
                <a:sym typeface="Wingdings" panose="05000000000000000000" pitchFamily="2" charset="2"/>
              </a:rPr>
              <a:t>faire entendre sa voix</a:t>
            </a:r>
            <a:endParaRPr lang="fr-FR" sz="1800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Nos vies avant tout : Formation Ambassadeurs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chemeClr val="bg2"/>
                </a:solidFill>
              </a:rPr>
              <a:t>Feu vert sécurité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77" y="3098623"/>
            <a:ext cx="1807353" cy="243349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5AAFD7A-ED73-440A-B310-7AC933C82BC3}"/>
              </a:ext>
            </a:extLst>
          </p:cNvPr>
          <p:cNvGrpSpPr/>
          <p:nvPr/>
        </p:nvGrpSpPr>
        <p:grpSpPr>
          <a:xfrm>
            <a:off x="11329055" y="825662"/>
            <a:ext cx="525740" cy="615142"/>
            <a:chOff x="7786526" y="4620767"/>
            <a:chExt cx="571500" cy="552450"/>
          </a:xfrm>
          <a:solidFill>
            <a:schemeClr val="bg2"/>
          </a:solidFill>
        </p:grpSpPr>
        <p:sp>
          <p:nvSpPr>
            <p:cNvPr id="7" name="Forme libre : forme 9">
              <a:extLst>
                <a:ext uri="{FF2B5EF4-FFF2-40B4-BE49-F238E27FC236}">
                  <a16:creationId xmlns:a16="http://schemas.microsoft.com/office/drawing/2014/main" id="{43732A5D-20F6-4A8C-AC04-CB1BEE5BA3F1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8" name="Forme libre : forme 10">
              <a:extLst>
                <a:ext uri="{FF2B5EF4-FFF2-40B4-BE49-F238E27FC236}">
                  <a16:creationId xmlns:a16="http://schemas.microsoft.com/office/drawing/2014/main" id="{89B82568-AABF-4638-AF12-A0358F008943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055852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dirty="0"/>
              <a:t>quel est cet outil?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BB60015-DF5A-4E33-B493-7D8238D4A95B}"/>
              </a:ext>
            </a:extLst>
          </p:cNvPr>
          <p:cNvGrpSpPr/>
          <p:nvPr/>
        </p:nvGrpSpPr>
        <p:grpSpPr>
          <a:xfrm>
            <a:off x="374755" y="825758"/>
            <a:ext cx="5079490" cy="5385810"/>
            <a:chOff x="3636083" y="620687"/>
            <a:chExt cx="5153390" cy="5678705"/>
          </a:xfrm>
        </p:grpSpPr>
        <p:sp>
          <p:nvSpPr>
            <p:cNvPr id="23" name="Rectangle à coins arrondis 15">
              <a:extLst>
                <a:ext uri="{FF2B5EF4-FFF2-40B4-BE49-F238E27FC236}">
                  <a16:creationId xmlns:a16="http://schemas.microsoft.com/office/drawing/2014/main" id="{43A4056D-448F-45B8-AF6E-73E4AAABF8BE}"/>
                </a:ext>
              </a:extLst>
            </p:cNvPr>
            <p:cNvSpPr/>
            <p:nvPr/>
          </p:nvSpPr>
          <p:spPr>
            <a:xfrm>
              <a:off x="3636083" y="620687"/>
              <a:ext cx="5124217" cy="5623805"/>
            </a:xfrm>
            <a:prstGeom prst="roundRect">
              <a:avLst>
                <a:gd name="adj" fmla="val 5666"/>
              </a:avLst>
            </a:prstGeom>
            <a:solidFill>
              <a:schemeClr val="bg1"/>
            </a:solidFill>
            <a:ln w="76200">
              <a:solidFill>
                <a:srgbClr val="13499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61C12BE-8755-4F1D-B909-3E0182453D2C}"/>
                </a:ext>
              </a:extLst>
            </p:cNvPr>
            <p:cNvSpPr txBox="1"/>
            <p:nvPr/>
          </p:nvSpPr>
          <p:spPr>
            <a:xfrm>
              <a:off x="4727017" y="634188"/>
              <a:ext cx="2942347" cy="48677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fr-FR" sz="2400" b="1" spc="100">
                  <a:solidFill>
                    <a:srgbClr val="E10032"/>
                  </a:solidFill>
                  <a:latin typeface="Arial"/>
                  <a:cs typeface="Arial"/>
                </a:rPr>
                <a:t>Feu Vert Sécurité</a:t>
              </a:r>
              <a:endParaRPr lang="fr-FR" sz="2400" b="1" spc="100">
                <a:solidFill>
                  <a:srgbClr val="E10032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905D370-B724-47F4-B473-1D7B7F84CAAE}"/>
                </a:ext>
              </a:extLst>
            </p:cNvPr>
            <p:cNvSpPr txBox="1"/>
            <p:nvPr/>
          </p:nvSpPr>
          <p:spPr>
            <a:xfrm>
              <a:off x="4149085" y="1296393"/>
              <a:ext cx="4611214" cy="14116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fr-FR" sz="1600" b="1">
                  <a:solidFill>
                    <a:srgbClr val="E10032"/>
                  </a:solidFill>
                  <a:latin typeface="Arial"/>
                  <a:cs typeface="Arial"/>
                </a:rPr>
                <a:t>Quel est le </a:t>
              </a:r>
              <a:r>
                <a:rPr lang="fr-FR" sz="1600" b="1">
                  <a:solidFill>
                    <a:srgbClr val="E10032"/>
                  </a:solidFill>
                  <a:latin typeface="+mn-lt"/>
                  <a:cs typeface="Arial"/>
                </a:rPr>
                <a:t>travail à faire</a:t>
              </a:r>
              <a:r>
                <a:rPr lang="fr-FR" sz="1600" b="1">
                  <a:solidFill>
                    <a:srgbClr val="E10032"/>
                  </a:solidFill>
                  <a:latin typeface="Arial"/>
                  <a:cs typeface="Arial"/>
                </a:rPr>
                <a:t>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A quel endroit précisément?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Ai-je compris mon rôle et suis-je en mesure de le faire (habilitation, formation...)? M'a t-on expliqué le mode opératoire et le permis de travail?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Ai-je les outils adaptés/équipements de protection adaptés? 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C76FF70-331A-4403-ACA4-554A8A73F713}"/>
                </a:ext>
              </a:extLst>
            </p:cNvPr>
            <p:cNvSpPr txBox="1"/>
            <p:nvPr/>
          </p:nvSpPr>
          <p:spPr>
            <a:xfrm>
              <a:off x="4178258" y="2743101"/>
              <a:ext cx="4611215" cy="11358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fr-FR" sz="1600" b="1">
                  <a:solidFill>
                    <a:srgbClr val="E10032"/>
                  </a:solidFill>
                  <a:latin typeface="Arial"/>
                  <a:cs typeface="Arial"/>
                </a:rPr>
                <a:t>Que dois-je faire en cas de modification?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Modification des conditions (environnement, coactivité, etc.) durant le déroulement du travail (besoin d'un outil non prévu au départ, mode opératoire ou risque non identifé au départ, etc.)?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C7D2364-1375-4E9D-BA4B-16E3D52C039A}"/>
                </a:ext>
              </a:extLst>
            </p:cNvPr>
            <p:cNvSpPr txBox="1"/>
            <p:nvPr/>
          </p:nvSpPr>
          <p:spPr>
            <a:xfrm>
              <a:off x="4149085" y="3815349"/>
              <a:ext cx="4636110" cy="14359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fr-FR" sz="1600" b="1">
                  <a:solidFill>
                    <a:srgbClr val="E10032"/>
                  </a:solidFill>
                  <a:latin typeface="Arial"/>
                  <a:cs typeface="Arial"/>
                </a:rPr>
                <a:t>Que pourrait-il m'arriver de grave?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Est-ce qu'il y a un risque d'accident mortel 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Est-ce que quelqu'un peut me blesser ou est-ce que je peux blesser quelqu'un?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Qu'est-ce qui me protège?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100">
                <a:solidFill>
                  <a:prstClr val="black"/>
                </a:solidFill>
              </a:endParaRPr>
            </a:p>
          </p:txBody>
        </p:sp>
        <p:sp>
          <p:nvSpPr>
            <p:cNvPr id="28" name="Rectangle : coins arrondis 14">
              <a:extLst>
                <a:ext uri="{FF2B5EF4-FFF2-40B4-BE49-F238E27FC236}">
                  <a16:creationId xmlns:a16="http://schemas.microsoft.com/office/drawing/2014/main" id="{3BA59C0B-8EAC-47F3-AE1C-3E8328882D1D}"/>
                </a:ext>
              </a:extLst>
            </p:cNvPr>
            <p:cNvSpPr/>
            <p:nvPr/>
          </p:nvSpPr>
          <p:spPr>
            <a:xfrm>
              <a:off x="4274958" y="5133329"/>
              <a:ext cx="2144340" cy="934637"/>
            </a:xfrm>
            <a:prstGeom prst="roundRect">
              <a:avLst>
                <a:gd name="adj" fmla="val 20342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287655" algn="ctr">
                <a:lnSpc>
                  <a:spcPct val="90000"/>
                </a:lnSpc>
                <a:defRPr/>
              </a:pPr>
              <a:r>
                <a:rPr lang="fr-FR" sz="1400" kern="0">
                  <a:solidFill>
                    <a:schemeClr val="bg1"/>
                  </a:solidFill>
                  <a:latin typeface="+mj-lt"/>
                  <a:cs typeface="Arial"/>
                </a:rPr>
                <a:t>Je suis prêt pour</a:t>
              </a:r>
            </a:p>
            <a:p>
              <a:pPr marL="287655" algn="ctr">
                <a:lnSpc>
                  <a:spcPct val="90000"/>
                </a:lnSpc>
                <a:defRPr/>
              </a:pPr>
              <a:r>
                <a:rPr lang="fr-FR" sz="1400" kern="0">
                  <a:solidFill>
                    <a:schemeClr val="bg1"/>
                  </a:solidFill>
                  <a:latin typeface="+mj-lt"/>
                  <a:cs typeface="Arial"/>
                </a:rPr>
                <a:t>commencer en</a:t>
              </a:r>
            </a:p>
            <a:p>
              <a:pPr marL="287655" algn="ctr">
                <a:lnSpc>
                  <a:spcPct val="90000"/>
                </a:lnSpc>
                <a:defRPr/>
              </a:pPr>
              <a:r>
                <a:rPr lang="fr-FR" sz="1400" kern="0">
                  <a:solidFill>
                    <a:schemeClr val="bg1"/>
                  </a:solidFill>
                  <a:latin typeface="+mj-lt"/>
                  <a:cs typeface="Arial"/>
                </a:rPr>
                <a:t>sécurité</a:t>
              </a:r>
            </a:p>
            <a:p>
              <a:pPr marL="287655" algn="ctr">
                <a:lnSpc>
                  <a:spcPct val="90000"/>
                </a:lnSpc>
                <a:defRPr/>
              </a:pPr>
              <a:r>
                <a:rPr lang="fr-FR" sz="2000" b="1" kern="0">
                  <a:solidFill>
                    <a:schemeClr val="bg1"/>
                  </a:solidFill>
                  <a:latin typeface="+mj-lt"/>
                  <a:cs typeface="Arial"/>
                </a:rPr>
                <a:t>START</a:t>
              </a:r>
            </a:p>
          </p:txBody>
        </p:sp>
        <p:sp>
          <p:nvSpPr>
            <p:cNvPr id="30" name="Rectangle : coins arrondis 35">
              <a:extLst>
                <a:ext uri="{FF2B5EF4-FFF2-40B4-BE49-F238E27FC236}">
                  <a16:creationId xmlns:a16="http://schemas.microsoft.com/office/drawing/2014/main" id="{732B895B-6469-4541-A0AF-4CB298662AD6}"/>
                </a:ext>
              </a:extLst>
            </p:cNvPr>
            <p:cNvSpPr/>
            <p:nvPr/>
          </p:nvSpPr>
          <p:spPr>
            <a:xfrm>
              <a:off x="6501408" y="5134176"/>
              <a:ext cx="2144340" cy="918629"/>
            </a:xfrm>
            <a:prstGeom prst="roundRect">
              <a:avLst>
                <a:gd name="adj" fmla="val 20902"/>
              </a:avLst>
            </a:prstGeom>
            <a:solidFill>
              <a:srgbClr val="E60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536575" algn="ctr">
                <a:lnSpc>
                  <a:spcPct val="90000"/>
                </a:lnSpc>
                <a:defRPr/>
              </a:pPr>
              <a:r>
                <a:rPr lang="fr-FR" sz="1400" kern="0">
                  <a:solidFill>
                    <a:schemeClr val="bg1"/>
                  </a:solidFill>
                  <a:latin typeface="+mj-lt"/>
                  <a:cs typeface="Arial"/>
                </a:rPr>
                <a:t>J'ai des doutes</a:t>
              </a:r>
            </a:p>
            <a:p>
              <a:pPr marL="536575" algn="ctr">
                <a:lnSpc>
                  <a:spcPct val="90000"/>
                </a:lnSpc>
                <a:defRPr/>
              </a:pPr>
              <a:r>
                <a:rPr lang="fr-FR" sz="2000" b="1" kern="0">
                  <a:solidFill>
                    <a:schemeClr val="bg1"/>
                  </a:solidFill>
                  <a:latin typeface="+mj-lt"/>
                  <a:cs typeface="Arial"/>
                </a:rPr>
                <a:t>STOP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253002D-1A3B-4F2A-9CB3-13925EAB1398}"/>
                </a:ext>
              </a:extLst>
            </p:cNvPr>
            <p:cNvSpPr txBox="1"/>
            <p:nvPr/>
          </p:nvSpPr>
          <p:spPr>
            <a:xfrm>
              <a:off x="6353325" y="6007329"/>
              <a:ext cx="2354329" cy="2920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1200" b="1">
                  <a:solidFill>
                    <a:srgbClr val="E60040"/>
                  </a:solidFill>
                  <a:latin typeface="Arial"/>
                  <a:cs typeface="Arial"/>
                </a:rPr>
                <a:t>Je contacte mon supérieur</a:t>
              </a:r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83DECCC-216A-4683-8D4D-B5ABA7E39979}"/>
                </a:ext>
              </a:extLst>
            </p:cNvPr>
            <p:cNvSpPr/>
            <p:nvPr/>
          </p:nvSpPr>
          <p:spPr>
            <a:xfrm>
              <a:off x="3782304" y="1329860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1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D415FF2-29A4-490B-86FF-2B7ACAA43ECB}"/>
                </a:ext>
              </a:extLst>
            </p:cNvPr>
            <p:cNvSpPr/>
            <p:nvPr/>
          </p:nvSpPr>
          <p:spPr>
            <a:xfrm>
              <a:off x="3796890" y="2785836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2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818728-8879-45DC-8D4A-9AC5F2B8356F}"/>
                </a:ext>
              </a:extLst>
            </p:cNvPr>
            <p:cNvSpPr/>
            <p:nvPr/>
          </p:nvSpPr>
          <p:spPr>
            <a:xfrm>
              <a:off x="3796890" y="3845476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3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294BD73-C229-4C60-82F0-370070038136}"/>
                </a:ext>
              </a:extLst>
            </p:cNvPr>
            <p:cNvSpPr/>
            <p:nvPr/>
          </p:nvSpPr>
          <p:spPr>
            <a:xfrm>
              <a:off x="3782304" y="5064019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4</a:t>
              </a:r>
            </a:p>
          </p:txBody>
        </p:sp>
      </p:grpSp>
      <p:sp>
        <p:nvSpPr>
          <p:cNvPr id="37" name="Espace réservé du contenu 5">
            <a:extLst>
              <a:ext uri="{FF2B5EF4-FFF2-40B4-BE49-F238E27FC236}">
                <a16:creationId xmlns:a16="http://schemas.microsoft.com/office/drawing/2014/main" id="{04C00889-742E-4062-B034-9064F632BF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34237" y="686163"/>
            <a:ext cx="6183007" cy="5213535"/>
          </a:xfrm>
        </p:spPr>
        <p:txBody>
          <a:bodyPr anchor="t"/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/>
              <a:t>Quoi</a:t>
            </a:r>
            <a:r>
              <a:rPr lang="fr-FR" sz="1600" dirty="0"/>
              <a:t>:</a:t>
            </a:r>
            <a:r>
              <a:rPr lang="fr-FR" sz="1600" dirty="0">
                <a:solidFill>
                  <a:schemeClr val="tx1"/>
                </a:solidFill>
              </a:rPr>
              <a:t> rituel de </a:t>
            </a:r>
            <a:r>
              <a:rPr lang="fr-FR" sz="1600" dirty="0" err="1">
                <a:solidFill>
                  <a:schemeClr val="tx1"/>
                </a:solidFill>
              </a:rPr>
              <a:t>pré-démarrage</a:t>
            </a:r>
            <a:r>
              <a:rPr lang="fr-FR" sz="1600" dirty="0">
                <a:solidFill>
                  <a:schemeClr val="tx1"/>
                </a:solidFill>
              </a:rPr>
              <a:t> focalisé sur les risques d'accident mortel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/>
              <a:t>Qui</a:t>
            </a:r>
            <a:r>
              <a:rPr lang="fr-FR" sz="1600" dirty="0"/>
              <a:t>: </a:t>
            </a:r>
            <a:r>
              <a:rPr lang="fr-FR" sz="1600" dirty="0">
                <a:solidFill>
                  <a:schemeClr val="tx1"/>
                </a:solidFill>
              </a:rPr>
              <a:t>toutes les personnes impliquées dans l'exécution du travail, y compris le personnel Total si nécessaire</a:t>
            </a:r>
            <a:endParaRPr lang="fr-FR" sz="1600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/>
              <a:t>Où</a:t>
            </a:r>
            <a:r>
              <a:rPr lang="fr-FR" sz="1600" dirty="0"/>
              <a:t>: </a:t>
            </a:r>
            <a:r>
              <a:rPr lang="fr-FR" sz="1600" dirty="0">
                <a:solidFill>
                  <a:schemeClr val="tx1"/>
                </a:solidFill>
              </a:rPr>
              <a:t>sur tous les sites (y compris ceux distants) et pour tous les travaux réalisés avec un permis de travail</a:t>
            </a:r>
            <a:endParaRPr lang="fr-FR" sz="1600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/>
              <a:t>Quand</a:t>
            </a:r>
            <a:r>
              <a:rPr lang="fr-FR" sz="1600" dirty="0"/>
              <a:t>: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/>
              <a:t>pour chaque travail avec un permis de travail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/>
              <a:t>quand tout est prêt pour démarrer le travail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>
                <a:solidFill>
                  <a:srgbClr val="000000"/>
                </a:solidFill>
              </a:rPr>
              <a:t>A chaque fois que le travail démarre, redémarre ou après un changement d'équipe ou en cas de modification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>
                <a:solidFill>
                  <a:srgbClr val="004494"/>
                </a:solidFill>
              </a:rPr>
              <a:t>Combien de temps: </a:t>
            </a:r>
            <a:r>
              <a:rPr lang="fr-FR" sz="1600" dirty="0">
                <a:solidFill>
                  <a:schemeClr val="tx1"/>
                </a:solidFill>
              </a:rPr>
              <a:t>quelques minutes, rapide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fr-FR" sz="1600" b="1" dirty="0"/>
              <a:t>Comment</a:t>
            </a:r>
            <a:r>
              <a:rPr lang="fr-FR" sz="1600" dirty="0"/>
              <a:t>: 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/>
              <a:t>Dispositif écrit dans la règles Processus Permis de travail (CR-GR-HSE-402)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/>
              <a:t>Chaque équipier réfléchit aux 4 questions ouvertes et interagit avec ses collègues</a:t>
            </a:r>
          </a:p>
          <a:p>
            <a:pPr marL="266700" lvl="1">
              <a:buClr>
                <a:schemeClr val="accent4"/>
              </a:buClr>
            </a:pPr>
            <a:r>
              <a:rPr lang="fr-FR" sz="1500" dirty="0"/>
              <a:t>Chaque équipiers valide au dos du permis ou tout autre support équivalent</a:t>
            </a:r>
            <a:endParaRPr lang="fr-FR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2" name="Graphique 31">
            <a:extLst>
              <a:ext uri="{FF2B5EF4-FFF2-40B4-BE49-F238E27FC236}">
                <a16:creationId xmlns:a16="http://schemas.microsoft.com/office/drawing/2014/main" id="{DA800612-8BDD-46BA-B848-EB20FEB3B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76" y="5343904"/>
            <a:ext cx="347419" cy="351749"/>
          </a:xfrm>
          <a:prstGeom prst="rect">
            <a:avLst/>
          </a:prstGeom>
        </p:spPr>
      </p:pic>
      <p:pic>
        <p:nvPicPr>
          <p:cNvPr id="5" name="Graphique 33">
            <a:extLst>
              <a:ext uri="{FF2B5EF4-FFF2-40B4-BE49-F238E27FC236}">
                <a16:creationId xmlns:a16="http://schemas.microsoft.com/office/drawing/2014/main" id="{2ADF76DB-477D-4944-92AF-0B9433BE6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0473" y="5272140"/>
            <a:ext cx="475774" cy="4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5321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Nos vies avant tout : Formation Ambassadeurs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ctr"/>
          <a:lstStyle/>
          <a:p>
            <a:pPr marL="539750"/>
            <a:r>
              <a:rPr lang="fr-FR" dirty="0"/>
              <a:t>En résumé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Dernière opportunité </a:t>
            </a:r>
            <a:r>
              <a:rPr lang="fr-FR">
                <a:solidFill>
                  <a:srgbClr val="000000"/>
                </a:solidFill>
              </a:rPr>
              <a:t>pour</a:t>
            </a:r>
            <a:r>
              <a:rPr lang="fr-FR"/>
              <a:t> </a:t>
            </a:r>
            <a:r>
              <a:rPr lang="fr-FR" b="1">
                <a:solidFill>
                  <a:schemeClr val="accent4"/>
                </a:solidFill>
              </a:rPr>
              <a:t>prendre la parole, vérifier, dire STOP</a:t>
            </a:r>
            <a:endParaRPr lang="fr-FR">
              <a:solidFill>
                <a:schemeClr val="accent4"/>
              </a:solidFill>
            </a:endParaRP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/>
              <a:t>Se focaliser sur </a:t>
            </a:r>
            <a:r>
              <a:rPr lang="fr-FR" b="1">
                <a:solidFill>
                  <a:schemeClr val="accent4"/>
                </a:solidFill>
              </a:rPr>
              <a:t>risques d'accident mortel</a:t>
            </a:r>
            <a:endParaRPr lang="fr-FR">
              <a:solidFill>
                <a:schemeClr val="accent4"/>
              </a:solidFill>
            </a:endParaRPr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Besoin de promouvoir ce rituel, </a:t>
            </a:r>
            <a:r>
              <a:rPr lang="fr-FR"/>
              <a:t>être exemplaire, montrer comment le réaliser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>
                <a:solidFill>
                  <a:schemeClr val="accent4"/>
                </a:solidFill>
              </a:rPr>
              <a:t>Le garder simple et rapide, </a:t>
            </a:r>
            <a:r>
              <a:rPr lang="fr-FR"/>
              <a:t>utilisez le support video comme exemple, affichez les 4 questions ouvertes</a:t>
            </a:r>
          </a:p>
        </p:txBody>
      </p:sp>
    </p:spTree>
    <p:extLst>
      <p:ext uri="{BB962C8B-B14F-4D97-AF65-F5344CB8AC3E}">
        <p14:creationId xmlns:p14="http://schemas.microsoft.com/office/powerpoint/2010/main" val="11995587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sz="quarter" idx="10"/>
          </p:nvPr>
        </p:nvSpPr>
        <p:spPr>
          <a:xfrm>
            <a:off x="600075" y="940904"/>
            <a:ext cx="10991850" cy="5098389"/>
          </a:xfrm>
        </p:spPr>
        <p:txBody>
          <a:bodyPr/>
          <a:lstStyle/>
          <a:p>
            <a:r>
              <a:rPr lang="fr-FR" sz="2000" b="1" noProof="0" dirty="0">
                <a:solidFill>
                  <a:schemeClr val="accent4"/>
                </a:solidFill>
              </a:rPr>
              <a:t>Objectifs:</a:t>
            </a:r>
          </a:p>
          <a:p>
            <a:pPr marL="266689" lvl="1" indent="0">
              <a:buNone/>
            </a:pPr>
            <a:endParaRPr lang="fr-FR" sz="1800" noProof="0" dirty="0"/>
          </a:p>
          <a:p>
            <a:pPr lvl="1"/>
            <a:r>
              <a:rPr lang="fr-FR" sz="1800" b="1" noProof="0" dirty="0"/>
              <a:t>Permettre une écoute active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Être visible sur le terrain</a:t>
            </a:r>
            <a:endParaRPr lang="fr-FR" sz="1800" b="1" noProof="0" dirty="0">
              <a:solidFill>
                <a:schemeClr val="tx1"/>
              </a:solidFill>
            </a:endParaRPr>
          </a:p>
          <a:p>
            <a:pPr lvl="1"/>
            <a:r>
              <a:rPr lang="fr-FR" sz="1800" b="1" noProof="0" dirty="0"/>
              <a:t>TOTAL et ses entreprises partenaires partageant la valeur sécurité au travers d’un rituel</a:t>
            </a:r>
          </a:p>
          <a:p>
            <a:pPr lvl="1"/>
            <a:r>
              <a:rPr lang="fr-FR" sz="1800" b="1" dirty="0"/>
              <a:t>Permettre au personnel de terrain d’exprimer ses difficultés</a:t>
            </a:r>
            <a:endParaRPr lang="fr-FR" sz="1800" b="1" noProof="0" dirty="0"/>
          </a:p>
          <a:p>
            <a:pPr marL="0" indent="0">
              <a:buNone/>
            </a:pPr>
            <a:endParaRPr lang="fr-FR" sz="2000" noProof="0" dirty="0"/>
          </a:p>
          <a:p>
            <a:r>
              <a:rPr lang="fr-FR" sz="2000" b="1" dirty="0">
                <a:solidFill>
                  <a:schemeClr val="accent4"/>
                </a:solidFill>
              </a:rPr>
              <a:t>Défis à relever pour sa mise en œuvre:</a:t>
            </a:r>
          </a:p>
          <a:p>
            <a:pPr marL="0" indent="0">
              <a:buNone/>
            </a:pPr>
            <a:endParaRPr lang="fr-FR" sz="2000" b="1" noProof="0" dirty="0">
              <a:solidFill>
                <a:schemeClr val="accent4"/>
              </a:solidFill>
            </a:endParaRPr>
          </a:p>
          <a:p>
            <a:pPr lvl="1"/>
            <a:r>
              <a:rPr lang="fr-FR" sz="1800" b="1" noProof="0" dirty="0"/>
              <a:t>Disponibilité du management</a:t>
            </a:r>
          </a:p>
          <a:p>
            <a:pPr lvl="1"/>
            <a:r>
              <a:rPr lang="fr-FR" sz="1800" b="1" noProof="0" dirty="0"/>
              <a:t>Coordination des visites terrain</a:t>
            </a:r>
          </a:p>
          <a:p>
            <a:pPr lvl="1"/>
            <a:r>
              <a:rPr lang="fr-FR" sz="1800" b="1" noProof="0" dirty="0"/>
              <a:t>Comment conduire une tournée sécurité conjointe?</a:t>
            </a:r>
          </a:p>
          <a:p>
            <a:pPr marL="266689" lvl="1" indent="0">
              <a:buNone/>
            </a:pPr>
            <a:endParaRPr lang="fr-FR" sz="1800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Nos vies avant tout : Formation Ambassadeurs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458" y="0"/>
            <a:ext cx="11694542" cy="616228"/>
          </a:xfrm>
        </p:spPr>
        <p:txBody>
          <a:bodyPr/>
          <a:lstStyle/>
          <a:p>
            <a:pPr marL="0" defTabSz="45720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fr-FR" noProof="0" dirty="0">
                <a:ea typeface="+mn-ea"/>
              </a:rPr>
              <a:t>Tournées sécurité conjointes</a:t>
            </a:r>
            <a:r>
              <a:rPr lang="fr-FR" sz="1800" noProof="0" dirty="0">
                <a:latin typeface="+mn-lt"/>
                <a:ea typeface="+mn-ea"/>
              </a:rPr>
              <a:t>: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72753E7-1284-432F-A60D-072C04876E7A}"/>
              </a:ext>
            </a:extLst>
          </p:cNvPr>
          <p:cNvGrpSpPr/>
          <p:nvPr/>
        </p:nvGrpSpPr>
        <p:grpSpPr>
          <a:xfrm>
            <a:off x="8055446" y="3429000"/>
            <a:ext cx="2490177" cy="2478381"/>
            <a:chOff x="2122043" y="985557"/>
            <a:chExt cx="3615826" cy="4174435"/>
          </a:xfrm>
        </p:grpSpPr>
        <p:pic>
          <p:nvPicPr>
            <p:cNvPr id="7" name="Image 6" descr="Une image contenant personne, debout, homme, groupe&#10;&#10;Description générée automatiquement">
              <a:extLst>
                <a:ext uri="{FF2B5EF4-FFF2-40B4-BE49-F238E27FC236}">
                  <a16:creationId xmlns:a16="http://schemas.microsoft.com/office/drawing/2014/main" id="{702821B9-7FE7-424F-B040-CEA0629B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043" y="985557"/>
              <a:ext cx="3615826" cy="4174435"/>
            </a:xfrm>
            <a:prstGeom prst="rect">
              <a:avLst/>
            </a:prstGeom>
          </p:spPr>
        </p:pic>
        <p:sp>
          <p:nvSpPr>
            <p:cNvPr id="8" name="Forme libre : forme 12">
              <a:extLst>
                <a:ext uri="{FF2B5EF4-FFF2-40B4-BE49-F238E27FC236}">
                  <a16:creationId xmlns:a16="http://schemas.microsoft.com/office/drawing/2014/main" id="{59225980-A03C-4804-81D0-B600A22873B6}"/>
                </a:ext>
              </a:extLst>
            </p:cNvPr>
            <p:cNvSpPr/>
            <p:nvPr/>
          </p:nvSpPr>
          <p:spPr>
            <a:xfrm>
              <a:off x="2276798" y="1202286"/>
              <a:ext cx="3306317" cy="3740976"/>
            </a:xfrm>
            <a:custGeom>
              <a:avLst/>
              <a:gdLst>
                <a:gd name="connsiteX0" fmla="*/ 1490516 w 2980399"/>
                <a:gd name="connsiteY0" fmla="*/ 3442256 h 3438516"/>
                <a:gd name="connsiteX1" fmla="*/ 0 w 2980399"/>
                <a:gd name="connsiteY1" fmla="*/ 2581679 h 3438516"/>
                <a:gd name="connsiteX2" fmla="*/ 0 w 2980399"/>
                <a:gd name="connsiteY2" fmla="*/ 860524 h 3438516"/>
                <a:gd name="connsiteX3" fmla="*/ 1490516 w 2980399"/>
                <a:gd name="connsiteY3" fmla="*/ 0 h 3438516"/>
                <a:gd name="connsiteX4" fmla="*/ 2981084 w 2980399"/>
                <a:gd name="connsiteY4" fmla="*/ 860524 h 3438516"/>
                <a:gd name="connsiteX5" fmla="*/ 2981084 w 2980399"/>
                <a:gd name="connsiteY5" fmla="*/ 2581679 h 34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0399" h="3438516">
                  <a:moveTo>
                    <a:pt x="1490516" y="3442256"/>
                  </a:moveTo>
                  <a:lnTo>
                    <a:pt x="0" y="2581679"/>
                  </a:lnTo>
                  <a:lnTo>
                    <a:pt x="0" y="860524"/>
                  </a:lnTo>
                  <a:lnTo>
                    <a:pt x="1490516" y="0"/>
                  </a:lnTo>
                  <a:lnTo>
                    <a:pt x="2981084" y="860524"/>
                  </a:lnTo>
                  <a:lnTo>
                    <a:pt x="2981084" y="2581679"/>
                  </a:lnTo>
                  <a:close/>
                </a:path>
              </a:pathLst>
            </a:custGeom>
            <a:noFill/>
            <a:ln w="1052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86F1F77-E0AF-4A3C-B5E0-2C31CAAFEC5D}"/>
              </a:ext>
            </a:extLst>
          </p:cNvPr>
          <p:cNvGrpSpPr/>
          <p:nvPr/>
        </p:nvGrpSpPr>
        <p:grpSpPr>
          <a:xfrm>
            <a:off x="11286257" y="940904"/>
            <a:ext cx="427043" cy="454180"/>
            <a:chOff x="9349624" y="5035467"/>
            <a:chExt cx="250764" cy="266699"/>
          </a:xfrm>
          <a:solidFill>
            <a:schemeClr val="accent4"/>
          </a:solidFill>
        </p:grpSpPr>
        <p:sp>
          <p:nvSpPr>
            <p:cNvPr id="10" name="Forme libre : forme 12">
              <a:extLst>
                <a:ext uri="{FF2B5EF4-FFF2-40B4-BE49-F238E27FC236}">
                  <a16:creationId xmlns:a16="http://schemas.microsoft.com/office/drawing/2014/main" id="{9989D64C-B1D0-4263-8AA2-D208610D7F83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Forme libre : forme 13">
              <a:extLst>
                <a:ext uri="{FF2B5EF4-FFF2-40B4-BE49-F238E27FC236}">
                  <a16:creationId xmlns:a16="http://schemas.microsoft.com/office/drawing/2014/main" id="{0514E9AA-2E1D-4361-B3FA-9AEE2CF3A50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989692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629881"/>
            <a:ext cx="10991850" cy="4619272"/>
          </a:xfrm>
        </p:spPr>
        <p:txBody>
          <a:bodyPr/>
          <a:lstStyle/>
          <a:p>
            <a:r>
              <a:rPr lang="fr-FR" sz="2000" dirty="0"/>
              <a:t>Commencer par l’inventaire de ce qui existe déjà : les visites et les listes d’activités à risques</a:t>
            </a:r>
          </a:p>
          <a:p>
            <a:endParaRPr lang="fr-FR" sz="2000" dirty="0"/>
          </a:p>
          <a:p>
            <a:r>
              <a:rPr lang="fr-FR" sz="2000" dirty="0"/>
              <a:t>Reconnaitre l’effort de coordination et les moyens logistiques nécessaires</a:t>
            </a:r>
          </a:p>
          <a:p>
            <a:endParaRPr lang="fr-FR" sz="2000" dirty="0"/>
          </a:p>
          <a:p>
            <a:r>
              <a:rPr lang="fr-FR" sz="2000" dirty="0"/>
              <a:t>Faire un planning &amp; anticiper</a:t>
            </a:r>
          </a:p>
          <a:p>
            <a:endParaRPr lang="fr-FR" sz="2000" dirty="0"/>
          </a:p>
          <a:p>
            <a:r>
              <a:rPr lang="fr-FR" sz="2000" dirty="0"/>
              <a:t>Conserver les pratiques en place (Safety Tours, Safety Contract Owners,…), et utiliser les outils de suivi d’actions existant</a:t>
            </a:r>
          </a:p>
          <a:p>
            <a:endParaRPr lang="fr-FR" sz="2000" dirty="0"/>
          </a:p>
          <a:p>
            <a:r>
              <a:rPr lang="fr-FR" sz="2000" dirty="0"/>
              <a:t>Veiller à l’implication du management intermédiaire</a:t>
            </a:r>
          </a:p>
          <a:p>
            <a:endParaRPr lang="fr-FR" sz="2000" b="1" dirty="0"/>
          </a:p>
          <a:p>
            <a:r>
              <a:rPr lang="fr-FR" sz="2000" dirty="0"/>
              <a:t>Et ce n’est </a:t>
            </a:r>
            <a:r>
              <a:rPr lang="fr-FR" sz="2000" u="sng" dirty="0"/>
              <a:t>pas </a:t>
            </a:r>
            <a:r>
              <a:rPr lang="fr-FR" sz="2000" dirty="0"/>
              <a:t>: un audit, une inspection, une revue des procédures HSE.</a:t>
            </a:r>
          </a:p>
          <a:p>
            <a:endParaRPr lang="fr-FR" sz="2000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initiative Simple &amp; pratique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9A3F2-ADEF-476A-9722-9EBA0D132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922476"/>
            <a:ext cx="10693400" cy="413343"/>
          </a:xfrm>
        </p:spPr>
        <p:txBody>
          <a:bodyPr/>
          <a:lstStyle/>
          <a:p>
            <a:r>
              <a:rPr lang="fr-FR" sz="2200" dirty="0"/>
              <a:t>Quelques points de vigilance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0326" y="12344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ym typeface="Wingdings" panose="05000000000000000000" pitchFamily="2" charset="2"/>
              </a:rPr>
              <a:t> Succès = simplicité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A73B34-8C19-4095-BA27-8E26CF3CC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Nos vies avant tout : Formation Ambassadeurs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605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00B708182E8941A440D88A31C0DC7B" ma:contentTypeVersion="11" ma:contentTypeDescription="Crée un document." ma:contentTypeScope="" ma:versionID="b7572b753cf546bfa37650e957ef859e">
  <xsd:schema xmlns:xsd="http://www.w3.org/2001/XMLSchema" xmlns:xs="http://www.w3.org/2001/XMLSchema" xmlns:p="http://schemas.microsoft.com/office/2006/metadata/properties" xmlns:ns2="cea03d28-80fe-49b8-b854-d99ab3842858" xmlns:ns3="a0b2edaf-b923-4acf-9aca-67275b1933e3" targetNamespace="http://schemas.microsoft.com/office/2006/metadata/properties" ma:root="true" ma:fieldsID="4678dfbcbcaf807e9bc4a2e14ebbfef2" ns2:_="" ns3:_="">
    <xsd:import namespace="cea03d28-80fe-49b8-b854-d99ab3842858"/>
    <xsd:import namespace="a0b2edaf-b923-4acf-9aca-67275b19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03d28-80fe-49b8-b854-d99ab384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2edaf-b923-4acf-9aca-67275b193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A05301-F5C8-4451-8C6A-6B8B54DDB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03d28-80fe-49b8-b854-d99ab3842858"/>
    <ds:schemaRef ds:uri="a0b2edaf-b923-4acf-9aca-67275b19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9E53B-3E9F-45CB-B007-C5A4F7AAFFB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a0b2edaf-b923-4acf-9aca-67275b1933e3"/>
    <ds:schemaRef ds:uri="cea03d28-80fe-49b8-b854-d99ab384285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TOTAL-EN-blue template-VISUAL</Template>
  <TotalTime>95</TotalTime>
  <Words>6717</Words>
  <Application>Microsoft Office PowerPoint</Application>
  <PresentationFormat>Grand écran</PresentationFormat>
  <Paragraphs>767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TOTAL-EN-blue template-VISUAL</vt:lpstr>
      <vt:lpstr>1_TOTAL-EN-blue template-VISUAL</vt:lpstr>
      <vt:lpstr>   Nos vies avant tout : zéro accident mortel</vt:lpstr>
      <vt:lpstr>Resultats marquants de l’enQUÊTE 2019</vt:lpstr>
      <vt:lpstr> Ce que les contracteurs expriment </vt:lpstr>
      <vt:lpstr>Les 3 actions</vt:lpstr>
      <vt:lpstr>Feu vert sécurité</vt:lpstr>
      <vt:lpstr>quel est cet outil?</vt:lpstr>
      <vt:lpstr>En résumé</vt:lpstr>
      <vt:lpstr>Tournées sécurité conjointes:</vt:lpstr>
      <vt:lpstr>Une initiative Simple &amp; pratique</vt:lpstr>
      <vt:lpstr>En bref</vt:lpstr>
      <vt:lpstr>VERIFICATIONS qui sauvent la vie:  </vt:lpstr>
      <vt:lpstr>outils</vt:lpstr>
      <vt:lpstr>OUTILS</vt:lpstr>
      <vt:lpstr>Pour résumer</vt:lpstr>
      <vt:lpstr>Trois actions proposées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J0039122</dc:creator>
  <cp:lastModifiedBy>Nicolas DURANCE</cp:lastModifiedBy>
  <cp:revision>74</cp:revision>
  <dcterms:created xsi:type="dcterms:W3CDTF">2016-11-16T14:13:22Z</dcterms:created>
  <dcterms:modified xsi:type="dcterms:W3CDTF">2020-09-16T15:23:33Z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0x010100E100B708182E8941A440D88A31C0DC7B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antonin.mantz@total.com</vt:lpwstr>
  </property>
  <property fmtid="{D5CDD505-2E9C-101B-9397-08002B2CF9AE}" pid="6" name="MSIP_Label_2b30ed1b-e95f-40b5-af89-828263f287a7_SetDate">
    <vt:lpwstr>2020-03-17T13:47:20.5833724Z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0e881668-c266-4ea6-9594-7c34b293211f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