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1219200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5760720" y="104775"/>
            <a:ext cx="804545" cy="415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15">
                <a:solidFill>
                  <a:srgbClr val="FFFFFF"/>
                </a:solidFill>
                <a:latin typeface="Calibri" panose="02020603050405020304" pitchFamily="2"/>
              </a:rPr>
              <a:t>Newsletter HSE TPR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103120" y="34925"/>
            <a:ext cx="2630170" cy="835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0" indent="0" algn="l">
              <a:lnSpc>
                <a:spcPts val="3300"/>
              </a:lnSpc>
              <a:spcAft>
                <a:spcPts val="0"/>
              </a:spcAft>
            </a:pPr>
            <a:r>
              <a:rPr lang="fr-FR" sz="2800" b="1" spc="-70">
                <a:solidFill>
                  <a:srgbClr val="FFFFFF"/>
                </a:solidFill>
                <a:latin typeface="Arial" panose="02020603050405020304" pitchFamily="2"/>
              </a:rPr>
              <a:t>Zoom sur le feu vert sécurité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170815" y="1049020"/>
            <a:ext cx="6495415" cy="3896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spc="-20">
                <a:solidFill>
                  <a:srgbClr val="FFFFFF"/>
                </a:solidFill>
                <a:latin typeface="Arial" panose="02020603050405020304" pitchFamily="2"/>
              </a:rPr>
              <a:t>Le feu vert sécurité : c’est quoi? </a:t>
            </a:r>
          </a:p>
          <a:p>
            <a:pPr marL="2194560" marR="182880" indent="0" algn="l">
              <a:lnSpc>
                <a:spcPts val="1900"/>
              </a:lnSpc>
              <a:spcBef>
                <a:spcPts val="1240"/>
              </a:spcBef>
              <a:spcAft>
                <a:spcPts val="0"/>
              </a:spcAft>
            </a:pPr>
            <a:r>
              <a:rPr lang="fr-FR" sz="1600" b="1" spc="0">
                <a:solidFill>
                  <a:srgbClr val="000000"/>
                </a:solidFill>
                <a:latin typeface="Calibri" panose="02020603050405020304" pitchFamily="2"/>
              </a:rPr>
              <a:t>Le feu vert sécurité est réalisé pour tous les travaux exécutés dans le cadre d’un permis de travail* </a:t>
            </a:r>
          </a:p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Lorsque le travail est prêt à être lancé (permis de travail signé). </a:t>
            </a:r>
          </a:p>
          <a:p>
            <a:pPr marL="548640" marR="0" indent="0" algn="l">
              <a:lnSpc>
                <a:spcPts val="1500"/>
              </a:lnSpc>
              <a:spcBef>
                <a:spcPts val="1905"/>
              </a:spcBef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Chaque équipier réfléchit à 4 questions ouvertes et interagit avec ses collègues. </a:t>
            </a:r>
          </a:p>
          <a:p>
            <a:pPr marL="548640" marR="0" indent="0" algn="l">
              <a:lnSpc>
                <a:spcPts val="1700"/>
              </a:lnSpc>
              <a:spcBef>
                <a:spcPts val="1680"/>
              </a:spcBef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Chaque équipier valide au dos du permis de travail ou tout autre support équivalent avant de commencer. </a:t>
            </a:r>
          </a:p>
          <a:p>
            <a:pPr marL="1005840" marR="0" indent="0" algn="l">
              <a:lnSpc>
                <a:spcPts val="2100"/>
              </a:lnSpc>
              <a:spcBef>
                <a:spcPts val="207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750" spc="0">
                <a:solidFill>
                  <a:srgbClr val="FFFFFF"/>
                </a:solidFill>
                <a:latin typeface="Calibri" panose="02020603050405020304" pitchFamily="2"/>
              </a:rPr>
              <a:t>1</a:t>
            </a:r>
            <a:r>
              <a:rPr lang="fr-FR" sz="100" b="1" spc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sz="1600" b="1" spc="0">
                <a:solidFill>
                  <a:srgbClr val="E4003B"/>
                </a:solidFill>
                <a:latin typeface="Arial" panose="02020603050405020304" pitchFamily="2"/>
              </a:rPr>
              <a:t>Quel est le travail à faire? </a:t>
            </a:r>
          </a:p>
          <a:p>
            <a:pPr marL="1005840" marR="0" indent="0" algn="l">
              <a:lnSpc>
                <a:spcPts val="2100"/>
              </a:lnSpc>
              <a:spcBef>
                <a:spcPts val="1745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750" spc="0">
                <a:solidFill>
                  <a:srgbClr val="FFFFFF"/>
                </a:solidFill>
                <a:latin typeface="Calibri" panose="02020603050405020304" pitchFamily="2"/>
              </a:rPr>
              <a:t>2</a:t>
            </a:r>
            <a:r>
              <a:rPr lang="fr-FR" sz="100" b="1" spc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sz="1600" b="1" spc="0">
                <a:solidFill>
                  <a:srgbClr val="E4003B"/>
                </a:solidFill>
                <a:latin typeface="Arial" panose="02020603050405020304" pitchFamily="2"/>
              </a:rPr>
              <a:t>Que dois-je faire en cas de modification? </a:t>
            </a:r>
          </a:p>
          <a:p>
            <a:pPr marL="1005840" marR="0" indent="0" algn="l">
              <a:lnSpc>
                <a:spcPts val="2100"/>
              </a:lnSpc>
              <a:spcBef>
                <a:spcPts val="1520"/>
              </a:spcBef>
              <a:spcAft>
                <a:spcPts val="205"/>
              </a:spcAft>
              <a:tabLst>
                <a:tab pos="1371600" algn="l"/>
              </a:tabLst>
            </a:pPr>
            <a:r>
              <a:rPr lang="fr-FR" sz="1750" spc="0">
                <a:solidFill>
                  <a:srgbClr val="FFFFFF"/>
                </a:solidFill>
                <a:latin typeface="Calibri" panose="02020603050405020304" pitchFamily="2"/>
              </a:rPr>
              <a:t>3</a:t>
            </a:r>
            <a:r>
              <a:rPr lang="fr-FR" sz="100" b="1" spc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sz="1600" b="1" spc="0">
                <a:solidFill>
                  <a:srgbClr val="E4003B"/>
                </a:solidFill>
                <a:latin typeface="Arial" panose="02020603050405020304" pitchFamily="2"/>
              </a:rPr>
              <a:t>Que pourrait-il m'arriver de grave?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1125855" y="5262880"/>
            <a:ext cx="232410" cy="271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fr-FR" sz="1750" spc="0">
                <a:solidFill>
                  <a:srgbClr val="FFFFFF"/>
                </a:solidFill>
                <a:latin typeface="Calibri" panose="02020603050405020304" pitchFamily="2"/>
              </a:rPr>
              <a:t>4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>
          <a:xfrm>
            <a:off x="4611370" y="5164455"/>
            <a:ext cx="1033780" cy="493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95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spc="-35">
                <a:solidFill>
                  <a:srgbClr val="FFFFFF"/>
                </a:solidFill>
                <a:latin typeface="Calibri Light" panose="02020603050405020304" pitchFamily="2"/>
              </a:rPr>
              <a:t>J'ai des doutes </a:t>
            </a: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b="1" spc="-35">
                <a:solidFill>
                  <a:srgbClr val="FFFFFF"/>
                </a:solidFill>
                <a:latin typeface="Calibri Light" panose="02020603050405020304" pitchFamily="2"/>
              </a:rPr>
              <a:t>STOP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2091055" y="4975225"/>
            <a:ext cx="1319530" cy="865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065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fr-FR" sz="1400" spc="-5">
                <a:solidFill>
                  <a:srgbClr val="FFFFFF"/>
                </a:solidFill>
                <a:latin typeface="Arial" panose="02020603050405020304" pitchFamily="2"/>
              </a:rPr>
              <a:t>Je suis prêt pour </a:t>
            </a:r>
            <a:br/>
            <a:r>
              <a:rPr lang="fr-FR" sz="1400" spc="-5">
                <a:solidFill>
                  <a:srgbClr val="FFFFFF"/>
                </a:solidFill>
                <a:latin typeface="Arial" panose="02020603050405020304" pitchFamily="2"/>
              </a:rPr>
              <a:t>commencer en </a:t>
            </a:r>
            <a:br/>
            <a:r>
              <a:rPr lang="fr-FR" sz="1400" spc="-5">
                <a:solidFill>
                  <a:srgbClr val="FFFFFF"/>
                </a:solidFill>
                <a:latin typeface="Arial" panose="02020603050405020304" pitchFamily="2"/>
              </a:rPr>
              <a:t>sécurité </a:t>
            </a: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b="1" spc="-20">
                <a:solidFill>
                  <a:srgbClr val="FFFFFF"/>
                </a:solidFill>
                <a:latin typeface="Calibri Light" panose="02020603050405020304" pitchFamily="2"/>
              </a:rPr>
              <a:t>START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2091055" y="6144895"/>
            <a:ext cx="462089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fr-FR" sz="1800" b="1" spc="-40">
                <a:solidFill>
                  <a:srgbClr val="FFFFFF"/>
                </a:solidFill>
                <a:latin typeface="Arial" panose="02020603050405020304" pitchFamily="2"/>
              </a:rPr>
              <a:t>Le feu vert sécurité : quand et où le faire ?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740410" y="6548755"/>
            <a:ext cx="5922645" cy="424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Cette action se déroule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sur le lieu de </a:t>
            </a:r>
            <a:r>
              <a:rPr lang="fr-FR" sz="1450" b="1" spc="0">
                <a:solidFill>
                  <a:srgbClr val="000000"/>
                </a:solidFill>
                <a:latin typeface="Calibri" panose="02020603050405020304" pitchFamily="2"/>
              </a:rPr>
              <a:t>l’intervention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et ne dure que quelques minutes. 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0"/>
          </p:nvPr>
        </p:nvSpPr>
        <p:spPr>
          <a:xfrm>
            <a:off x="746760" y="7194550"/>
            <a:ext cx="5916295" cy="632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Elle est réalisée à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chaque démarrage de travail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ou chaque fois que le travail redémarre, après un changement d’équipe ou dans le cas de modification de l’environnement de travail. 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170815" y="8077200"/>
            <a:ext cx="350837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b="1" spc="-45">
                <a:solidFill>
                  <a:srgbClr val="FFFFFF"/>
                </a:solidFill>
                <a:latin typeface="Arial" panose="02020603050405020304" pitchFamily="2"/>
              </a:rPr>
              <a:t>Le feu vert sécurité : qui le fait ?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734695" y="8554085"/>
            <a:ext cx="5931535" cy="641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7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Toutes les personnes impliquées dans </a:t>
            </a:r>
            <a:r>
              <a:rPr lang="fr-FR" sz="1450" b="1" spc="0">
                <a:solidFill>
                  <a:srgbClr val="000000"/>
                </a:solidFill>
                <a:latin typeface="Calibri" panose="02020603050405020304" pitchFamily="2"/>
              </a:rPr>
              <a:t>l’exécution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du travail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, aussi bien le personnel d’entreprise intervenante que le personnel de Total, en particulier quand le permis exige sa présence. 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0"/>
          </p:nvPr>
        </p:nvSpPr>
        <p:spPr>
          <a:xfrm>
            <a:off x="740410" y="9413240"/>
            <a:ext cx="5922645" cy="628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Chaque intervenant se pose les 4 questions ouvertes, décide si le travail peut débuter ou reprendre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puis valide au dos du permis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ou sur tout autre support de lancement de travaux. 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idx="10"/>
          </p:nvPr>
        </p:nvSpPr>
        <p:spPr>
          <a:xfrm>
            <a:off x="338455" y="10196830"/>
            <a:ext cx="6238875" cy="15233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50292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600" b="1" spc="-15">
                <a:solidFill>
                  <a:srgbClr val="FFFFFF"/>
                </a:solidFill>
                <a:latin typeface="Calibri" panose="02020603050405020304" pitchFamily="2"/>
              </a:rPr>
              <a:t>Rappel : </a:t>
            </a:r>
          </a:p>
          <a:p>
            <a:pPr marL="274320" marR="0" indent="274320" algn="l">
              <a:lnSpc>
                <a:spcPts val="1400"/>
              </a:lnSpc>
              <a:spcBef>
                <a:spcPts val="1375"/>
              </a:spcBef>
              <a:spcAft>
                <a:spcPts val="0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Ce dispositif est rendu obligatoire par la règle CR GR HSE 402 (Exigence 3.5.2). </a:t>
            </a:r>
          </a:p>
          <a:p>
            <a:pPr marL="274320" marR="0" indent="274320" algn="l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Les documents existants des sites en matière de revue de démarrage de travaux (type LMRA, minute 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d’arrêt, 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tool box talk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...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) doivent intégrer ces 4 questions ouvertes. </a:t>
            </a:r>
          </a:p>
          <a:p>
            <a:pPr marL="274320" marR="0" indent="274320" algn="l">
              <a:lnSpc>
                <a:spcPts val="1600"/>
              </a:lnSpc>
              <a:spcBef>
                <a:spcPts val="1245"/>
              </a:spcBef>
              <a:spcAft>
                <a:spcPts val="185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Le format utilisé pour animer le feu vert sécurité 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n’est 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pas imposé. 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560705" y="11922125"/>
            <a:ext cx="578548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-20">
                <a:solidFill>
                  <a:srgbClr val="FFFFFF"/>
                </a:solidFill>
                <a:latin typeface="Calibri" panose="02020603050405020304" pitchFamily="2"/>
              </a:rPr>
              <a:t>*Cette procédure est applicable à tous les projets (Tair</a:t>
            </a:r>
            <a:r>
              <a:rPr lang="fr-FR" sz="1450" b="1" spc="-20">
                <a:solidFill>
                  <a:srgbClr val="FFFFFF"/>
                </a:solidFill>
                <a:latin typeface="Calibri" panose="02020603050405020304" pitchFamily="2"/>
              </a:rPr>
              <a:t>, Solaire, maintenance...)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234220969,&quot;Placement&quot;:&quot;Footer&quot;}">
            <a:extLst>
              <a:ext uri="{FF2B5EF4-FFF2-40B4-BE49-F238E27FC236}">
                <a16:creationId xmlns:a16="http://schemas.microsoft.com/office/drawing/2014/main" id="{0A10E6A4-DCC3-4C32-8031-A0B4517E5463}"/>
              </a:ext>
            </a:extLst>
          </p:cNvPr>
          <p:cNvSpPr txBox="1"/>
          <p:nvPr userDrawn="1"/>
        </p:nvSpPr>
        <p:spPr>
          <a:xfrm>
            <a:off x="0" y="11774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rgbClr val="4471C4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5645150" y="104775"/>
            <a:ext cx="1066800" cy="415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15" dirty="0">
                <a:solidFill>
                  <a:srgbClr val="FFFFFF"/>
                </a:solidFill>
                <a:latin typeface="Calibri" panose="02020603050405020304" pitchFamily="2"/>
              </a:rPr>
              <a:t>Newsletter HSE TPR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358265" y="34925"/>
            <a:ext cx="3762375" cy="835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0" indent="0" algn="ctr">
              <a:lnSpc>
                <a:spcPts val="3300"/>
              </a:lnSpc>
              <a:spcAft>
                <a:spcPts val="0"/>
              </a:spcAft>
            </a:pPr>
            <a:r>
              <a:rPr lang="fr-FR" sz="2800" b="1" spc="-70" dirty="0">
                <a:solidFill>
                  <a:srgbClr val="FFFFFF"/>
                </a:solidFill>
                <a:latin typeface="Arial" panose="02020603050405020304" pitchFamily="2"/>
              </a:rPr>
              <a:t>Zoom sur le Feu </a:t>
            </a:r>
          </a:p>
          <a:p>
            <a:pPr marL="228600" marR="0" indent="0" algn="ctr">
              <a:lnSpc>
                <a:spcPts val="3300"/>
              </a:lnSpc>
              <a:spcAft>
                <a:spcPts val="0"/>
              </a:spcAft>
            </a:pPr>
            <a:r>
              <a:rPr lang="fr-FR" sz="2800" b="1" spc="-70" dirty="0">
                <a:solidFill>
                  <a:srgbClr val="FFFFFF"/>
                </a:solidFill>
                <a:latin typeface="Arial" panose="02020603050405020304" pitchFamily="2"/>
              </a:rPr>
              <a:t>vert sécurité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216535" y="2166302"/>
            <a:ext cx="6495415" cy="3896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r>
              <a:rPr lang="fr-FR" sz="1400" spc="0" dirty="0">
                <a:solidFill>
                  <a:srgbClr val="000000"/>
                </a:solidFill>
                <a:latin typeface="Calibri" panose="02020603050405020304" pitchFamily="2"/>
              </a:rPr>
              <a:t>Lorsque le travail est prêt à être lancé (permis de travail signé). </a:t>
            </a:r>
          </a:p>
          <a:p>
            <a:pPr marL="548640" marR="0" indent="0" algn="l">
              <a:lnSpc>
                <a:spcPts val="1500"/>
              </a:lnSpc>
              <a:spcBef>
                <a:spcPts val="1905"/>
              </a:spcBef>
              <a:spcAft>
                <a:spcPts val="0"/>
              </a:spcAft>
            </a:pPr>
            <a:r>
              <a:rPr lang="fr-FR" sz="1400" spc="0" dirty="0">
                <a:solidFill>
                  <a:srgbClr val="000000"/>
                </a:solidFill>
                <a:latin typeface="Calibri" panose="02020603050405020304" pitchFamily="2"/>
              </a:rPr>
              <a:t>Chaque équipier réfléchit à 4 questions ouvertes et interagit avec ses collègues. </a:t>
            </a:r>
          </a:p>
          <a:p>
            <a:pPr marL="548640" marR="0" indent="0" algn="l">
              <a:lnSpc>
                <a:spcPts val="1700"/>
              </a:lnSpc>
              <a:spcBef>
                <a:spcPts val="1680"/>
              </a:spcBef>
              <a:spcAft>
                <a:spcPts val="0"/>
              </a:spcAft>
            </a:pPr>
            <a:r>
              <a:rPr lang="fr-FR" sz="1400" spc="0" dirty="0">
                <a:solidFill>
                  <a:srgbClr val="000000"/>
                </a:solidFill>
                <a:latin typeface="Calibri" panose="02020603050405020304" pitchFamily="2"/>
              </a:rPr>
              <a:t>Chaque équipier valide au dos du permis de travail ou tout autre support équivalent avant de commencer. </a:t>
            </a:r>
          </a:p>
          <a:p>
            <a:pPr marL="1005840" marR="0" indent="0" algn="l">
              <a:lnSpc>
                <a:spcPts val="2100"/>
              </a:lnSpc>
              <a:spcBef>
                <a:spcPts val="207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750" spc="0" dirty="0">
                <a:solidFill>
                  <a:srgbClr val="FFFFFF"/>
                </a:solidFill>
                <a:latin typeface="Calibri" panose="02020603050405020304" pitchFamily="2"/>
              </a:rPr>
              <a:t>1</a:t>
            </a:r>
            <a:r>
              <a:rPr lang="fr-FR" sz="1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  </a:t>
            </a:r>
            <a:r>
              <a:rPr lang="fr-FR" sz="1600" b="1" spc="0" dirty="0">
                <a:solidFill>
                  <a:srgbClr val="E4003B"/>
                </a:solidFill>
                <a:latin typeface="Arial" panose="02020603050405020304" pitchFamily="2"/>
              </a:rPr>
              <a:t>Quel est le travail à faire? </a:t>
            </a:r>
          </a:p>
          <a:p>
            <a:pPr marL="1005840" marR="0" indent="0" algn="l">
              <a:lnSpc>
                <a:spcPts val="2100"/>
              </a:lnSpc>
              <a:spcBef>
                <a:spcPts val="1745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750" spc="0" dirty="0">
                <a:solidFill>
                  <a:srgbClr val="FFFFFF"/>
                </a:solidFill>
                <a:latin typeface="Calibri" panose="02020603050405020304" pitchFamily="2"/>
              </a:rPr>
              <a:t>2</a:t>
            </a:r>
            <a:r>
              <a:rPr lang="fr-FR" sz="1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</a:t>
            </a:r>
            <a:r>
              <a:rPr lang="fr-FR" sz="1600" b="1" spc="0" dirty="0">
                <a:solidFill>
                  <a:srgbClr val="E4003B"/>
                </a:solidFill>
                <a:latin typeface="Arial" panose="02020603050405020304" pitchFamily="2"/>
              </a:rPr>
              <a:t>Que dois-je faire en cas de modification? </a:t>
            </a:r>
          </a:p>
          <a:p>
            <a:pPr marL="1005840" marR="0" indent="0" algn="l">
              <a:lnSpc>
                <a:spcPts val="2100"/>
              </a:lnSpc>
              <a:spcBef>
                <a:spcPts val="1520"/>
              </a:spcBef>
              <a:spcAft>
                <a:spcPts val="205"/>
              </a:spcAft>
              <a:tabLst>
                <a:tab pos="1371600" algn="l"/>
              </a:tabLst>
            </a:pPr>
            <a:r>
              <a:rPr lang="fr-FR" sz="1750" spc="0" dirty="0">
                <a:solidFill>
                  <a:srgbClr val="FFFFFF"/>
                </a:solidFill>
                <a:latin typeface="Calibri" panose="02020603050405020304" pitchFamily="2"/>
              </a:rPr>
              <a:t>3</a:t>
            </a:r>
            <a:r>
              <a:rPr lang="fr-FR" sz="1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   </a:t>
            </a:r>
            <a:r>
              <a:rPr lang="fr-FR" sz="1600" b="1" spc="0" dirty="0">
                <a:solidFill>
                  <a:srgbClr val="E4003B"/>
                </a:solidFill>
                <a:latin typeface="Arial" panose="02020603050405020304" pitchFamily="2"/>
              </a:rPr>
              <a:t>Que pourrait-il m'arriver de grave?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1125855" y="5262880"/>
            <a:ext cx="232410" cy="271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fr-FR" sz="1750" spc="0">
                <a:solidFill>
                  <a:srgbClr val="FFFFFF"/>
                </a:solidFill>
                <a:latin typeface="Calibri" panose="02020603050405020304" pitchFamily="2"/>
              </a:rPr>
              <a:t>4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>
          <a:xfrm>
            <a:off x="4611370" y="5164455"/>
            <a:ext cx="1033780" cy="493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95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spc="-35">
                <a:solidFill>
                  <a:srgbClr val="FFFFFF"/>
                </a:solidFill>
                <a:latin typeface="Calibri Light" panose="02020603050405020304" pitchFamily="2"/>
              </a:rPr>
              <a:t>J'ai des doutes </a:t>
            </a: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b="1" spc="-35">
                <a:solidFill>
                  <a:srgbClr val="FFFFFF"/>
                </a:solidFill>
                <a:latin typeface="Calibri Light" panose="02020603050405020304" pitchFamily="2"/>
              </a:rPr>
              <a:t>STOP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2091055" y="4975225"/>
            <a:ext cx="1319530" cy="865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065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fr-FR" sz="1400" spc="-5" dirty="0">
                <a:solidFill>
                  <a:srgbClr val="FFFFFF"/>
                </a:solidFill>
                <a:latin typeface="Arial" panose="02020603050405020304" pitchFamily="2"/>
              </a:rPr>
              <a:t>Je suis prêt pour </a:t>
            </a:r>
            <a:br>
              <a:rPr dirty="0"/>
            </a:br>
            <a:r>
              <a:rPr lang="fr-FR" sz="1400" spc="-5" dirty="0">
                <a:solidFill>
                  <a:srgbClr val="FFFFFF"/>
                </a:solidFill>
                <a:latin typeface="Arial" panose="02020603050405020304" pitchFamily="2"/>
              </a:rPr>
              <a:t>commencer en </a:t>
            </a:r>
            <a:br>
              <a:rPr dirty="0"/>
            </a:br>
            <a:r>
              <a:rPr lang="fr-FR" sz="1400" spc="-5" dirty="0">
                <a:solidFill>
                  <a:srgbClr val="FFFFFF"/>
                </a:solidFill>
                <a:latin typeface="Arial" panose="02020603050405020304" pitchFamily="2"/>
              </a:rPr>
              <a:t>sécurité </a:t>
            </a: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b="1" spc="-20" dirty="0">
                <a:solidFill>
                  <a:srgbClr val="FFFFFF"/>
                </a:solidFill>
                <a:latin typeface="Calibri Light" panose="02020603050405020304" pitchFamily="2"/>
              </a:rPr>
              <a:t>START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2091055" y="6144895"/>
            <a:ext cx="462089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fr-FR" sz="1800" b="1" spc="-40">
                <a:solidFill>
                  <a:srgbClr val="FFFFFF"/>
                </a:solidFill>
                <a:latin typeface="Arial" panose="02020603050405020304" pitchFamily="2"/>
              </a:rPr>
              <a:t>Le feu vert sécurité : quand et où le faire ?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740410" y="6548755"/>
            <a:ext cx="5922645" cy="424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Cette action se déroule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sur le lieu de </a:t>
            </a:r>
            <a:r>
              <a:rPr lang="fr-FR" sz="1450" b="1" spc="0">
                <a:solidFill>
                  <a:srgbClr val="000000"/>
                </a:solidFill>
                <a:latin typeface="Calibri" panose="02020603050405020304" pitchFamily="2"/>
              </a:rPr>
              <a:t>l’intervention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et ne dure que quelques minutes. 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0"/>
          </p:nvPr>
        </p:nvSpPr>
        <p:spPr>
          <a:xfrm>
            <a:off x="746760" y="7194550"/>
            <a:ext cx="5916295" cy="632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Elle est réalisée à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chaque démarrage de travail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ou chaque fois que le travail redémarre, après un changement d’équipe ou dans le cas de modification de l’environnement de travail. 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170815" y="8077200"/>
            <a:ext cx="350837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b="1" spc="-45">
                <a:solidFill>
                  <a:srgbClr val="FFFFFF"/>
                </a:solidFill>
                <a:latin typeface="Arial" panose="02020603050405020304" pitchFamily="2"/>
              </a:rPr>
              <a:t>Le feu vert sécurité : qui le fait ?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734695" y="8554085"/>
            <a:ext cx="5931535" cy="641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700"/>
              </a:lnSpc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Toutes les personnes impliquées dans </a:t>
            </a:r>
            <a:r>
              <a:rPr lang="fr-FR" sz="1450" b="1" spc="0">
                <a:solidFill>
                  <a:srgbClr val="000000"/>
                </a:solidFill>
                <a:latin typeface="Calibri" panose="02020603050405020304" pitchFamily="2"/>
              </a:rPr>
              <a:t>l’exécution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du travail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, aussi bien le personnel d’entreprise intervenante que le personnel de Total, en particulier quand le permis exige sa présence. 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0"/>
          </p:nvPr>
        </p:nvSpPr>
        <p:spPr>
          <a:xfrm>
            <a:off x="740410" y="9413240"/>
            <a:ext cx="5922645" cy="628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Chaque intervenant se pose les 4 questions ouvertes, décide si le travail peut débuter ou reprendre </a:t>
            </a:r>
            <a:r>
              <a:rPr lang="fr-FR" sz="1400" b="1" spc="0">
                <a:solidFill>
                  <a:srgbClr val="000000"/>
                </a:solidFill>
                <a:latin typeface="Calibri" panose="02020603050405020304" pitchFamily="2"/>
              </a:rPr>
              <a:t>puis valide au dos du permis </a:t>
            </a:r>
            <a:r>
              <a:rPr lang="fr-FR" sz="1400" spc="0">
                <a:solidFill>
                  <a:srgbClr val="000000"/>
                </a:solidFill>
                <a:latin typeface="Calibri" panose="02020603050405020304" pitchFamily="2"/>
              </a:rPr>
              <a:t>ou sur tout autre support de lancement de travaux. 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idx="10"/>
          </p:nvPr>
        </p:nvSpPr>
        <p:spPr>
          <a:xfrm>
            <a:off x="338455" y="10196830"/>
            <a:ext cx="6238875" cy="15233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50292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600" b="1" spc="-15">
                <a:solidFill>
                  <a:srgbClr val="FFFFFF"/>
                </a:solidFill>
                <a:latin typeface="Calibri" panose="02020603050405020304" pitchFamily="2"/>
              </a:rPr>
              <a:t>Rappel : </a:t>
            </a:r>
          </a:p>
          <a:p>
            <a:pPr marL="274320" marR="0" indent="274320" algn="l">
              <a:lnSpc>
                <a:spcPts val="1400"/>
              </a:lnSpc>
              <a:spcBef>
                <a:spcPts val="1375"/>
              </a:spcBef>
              <a:spcAft>
                <a:spcPts val="0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Ce dispositif est rendu obligatoire par la règle CR GR HSE 402 (Exigence 3.5.2). </a:t>
            </a:r>
          </a:p>
          <a:p>
            <a:pPr marL="274320" marR="0" indent="274320" algn="l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Les documents existants des sites en matière de revue de démarrage de travaux (type LMRA, minute 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d’arrêt, 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tool box talk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...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) doivent intégrer ces 4 questions ouvertes. </a:t>
            </a:r>
          </a:p>
          <a:p>
            <a:pPr marL="274320" marR="0" indent="274320" algn="l">
              <a:lnSpc>
                <a:spcPts val="1600"/>
              </a:lnSpc>
              <a:spcBef>
                <a:spcPts val="1245"/>
              </a:spcBef>
              <a:spcAft>
                <a:spcPts val="185"/>
              </a:spcAft>
              <a:buFont typeface="Symbol"/>
              <a:buChar char="·"/>
            </a:pP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Le format utilisé pour animer le feu vert sécurité </a:t>
            </a:r>
            <a:r>
              <a:rPr lang="fr-FR" sz="1350" b="1" spc="0">
                <a:solidFill>
                  <a:srgbClr val="FFFFFF"/>
                </a:solidFill>
                <a:latin typeface="Calibri" panose="02020603050405020304" pitchFamily="2"/>
              </a:rPr>
              <a:t>n’est </a:t>
            </a:r>
            <a:r>
              <a:rPr lang="fr-FR" sz="1300" b="1" spc="0">
                <a:solidFill>
                  <a:srgbClr val="FFFFFF"/>
                </a:solidFill>
                <a:latin typeface="Calibri" panose="02020603050405020304" pitchFamily="2"/>
              </a:rPr>
              <a:t>pas imposé. 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560705" y="11922125"/>
            <a:ext cx="578548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b="1" spc="-20">
                <a:solidFill>
                  <a:srgbClr val="FFFFFF"/>
                </a:solidFill>
                <a:latin typeface="Calibri" panose="02020603050405020304" pitchFamily="2"/>
              </a:rPr>
              <a:t>*Cette procédure est applicable à tous les projets (Tair</a:t>
            </a:r>
            <a:r>
              <a:rPr lang="fr-FR" sz="1450" b="1" spc="-20">
                <a:solidFill>
                  <a:srgbClr val="FFFFFF"/>
                </a:solidFill>
                <a:latin typeface="Calibri" panose="02020603050405020304" pitchFamily="2"/>
              </a:rPr>
              <a:t>, Solaire, maintenance...)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575FE18-8C3C-4901-B27D-E505B1C9DB9F}"/>
              </a:ext>
            </a:extLst>
          </p:cNvPr>
          <p:cNvSpPr txBox="1"/>
          <p:nvPr/>
        </p:nvSpPr>
        <p:spPr>
          <a:xfrm>
            <a:off x="170815" y="974407"/>
            <a:ext cx="429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Le feu vert sécurité : c’est quoi?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885A11-FE39-421F-9F2F-CC9C749F8CF1}"/>
              </a:ext>
            </a:extLst>
          </p:cNvPr>
          <p:cNvSpPr txBox="1"/>
          <p:nvPr/>
        </p:nvSpPr>
        <p:spPr>
          <a:xfrm>
            <a:off x="338455" y="1383327"/>
            <a:ext cx="6083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spc="0" dirty="0">
                <a:solidFill>
                  <a:srgbClr val="000000"/>
                </a:solidFill>
                <a:latin typeface="Calibri" panose="02020603050405020304" pitchFamily="2"/>
              </a:rPr>
              <a:t>Le feu vert sécurité est réalisé pour tous les travaux exécutés dans le cadre d’un permis de travail* 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rgbClr val="4471C4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5645150" y="104775"/>
            <a:ext cx="1066800" cy="415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15" dirty="0">
                <a:solidFill>
                  <a:srgbClr val="FFFFFF"/>
                </a:solidFill>
                <a:latin typeface="Calibri" panose="02020603050405020304" pitchFamily="2"/>
              </a:rPr>
              <a:t>HSE TPR Newsletter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358265" y="34925"/>
            <a:ext cx="3762375" cy="835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0" indent="0" algn="ctr">
              <a:lnSpc>
                <a:spcPts val="3300"/>
              </a:lnSpc>
              <a:spcAft>
                <a:spcPts val="0"/>
              </a:spcAft>
            </a:pPr>
            <a:r>
              <a:rPr lang="fr-FR" sz="2800" b="1" spc="-70" dirty="0">
                <a:solidFill>
                  <a:srgbClr val="FFFFFF"/>
                </a:solidFill>
                <a:latin typeface="Arial" panose="02020603050405020304" pitchFamily="2"/>
              </a:rPr>
              <a:t>Zoom on the Safety </a:t>
            </a:r>
          </a:p>
          <a:p>
            <a:pPr marL="228600" marR="0" indent="0" algn="ctr">
              <a:lnSpc>
                <a:spcPts val="3300"/>
              </a:lnSpc>
              <a:spcAft>
                <a:spcPts val="0"/>
              </a:spcAft>
            </a:pPr>
            <a:r>
              <a:rPr lang="fr-FR" sz="2800" b="1" spc="-70" dirty="0">
                <a:solidFill>
                  <a:srgbClr val="FFFFFF"/>
                </a:solidFill>
                <a:latin typeface="Arial" panose="02020603050405020304" pitchFamily="2"/>
              </a:rPr>
              <a:t>green light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216535" y="2166302"/>
            <a:ext cx="6858000" cy="3896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endParaRPr lang="en-US" sz="1400" spc="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endParaRPr lang="en-US" sz="1400" spc="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endParaRPr lang="fr-FR" sz="1750" spc="0" dirty="0">
              <a:solidFill>
                <a:srgbClr val="FFFFFF"/>
              </a:solidFill>
              <a:latin typeface="Calibri" panose="02020603050405020304" pitchFamily="2"/>
            </a:endParaRPr>
          </a:p>
          <a:p>
            <a:pPr marL="548640" marR="0" indent="0" algn="l">
              <a:lnSpc>
                <a:spcPts val="1500"/>
              </a:lnSpc>
              <a:spcBef>
                <a:spcPts val="1925"/>
              </a:spcBef>
              <a:spcAft>
                <a:spcPts val="0"/>
              </a:spcAft>
            </a:pPr>
            <a:endParaRPr lang="fr-FR" sz="1750" dirty="0">
              <a:solidFill>
                <a:srgbClr val="FFFFFF"/>
              </a:solidFill>
              <a:latin typeface="Calibri" panose="02020603050405020304" pitchFamily="2"/>
            </a:endParaRPr>
          </a:p>
          <a:p>
            <a:pPr marL="1005840" marR="0" indent="0" algn="l">
              <a:lnSpc>
                <a:spcPts val="2100"/>
              </a:lnSpc>
              <a:spcBef>
                <a:spcPts val="1745"/>
              </a:spcBef>
              <a:spcAft>
                <a:spcPts val="0"/>
              </a:spcAft>
              <a:tabLst>
                <a:tab pos="1371600" algn="l"/>
              </a:tabLst>
            </a:pPr>
            <a:endParaRPr lang="fr-FR" sz="1750" spc="0" dirty="0">
              <a:solidFill>
                <a:srgbClr val="FFFFFF"/>
              </a:solidFill>
              <a:latin typeface="Calibri" panose="02020603050405020304" pitchFamily="2"/>
            </a:endParaRPr>
          </a:p>
          <a:p>
            <a:pPr marL="1005840" marR="0" indent="0" algn="l">
              <a:lnSpc>
                <a:spcPts val="2100"/>
              </a:lnSpc>
              <a:spcBef>
                <a:spcPts val="1520"/>
              </a:spcBef>
              <a:spcAft>
                <a:spcPts val="205"/>
              </a:spcAft>
              <a:tabLst>
                <a:tab pos="1371600" algn="l"/>
              </a:tabLst>
            </a:pPr>
            <a:endParaRPr lang="fr-FR" sz="1750" spc="0" dirty="0">
              <a:solidFill>
                <a:srgbClr val="FFFFFF"/>
              </a:solidFill>
              <a:latin typeface="Calibri" panose="02020603050405020304" pitchFamily="2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1125855" y="5276850"/>
            <a:ext cx="232410" cy="271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ctr">
              <a:lnSpc>
                <a:spcPts val="2000"/>
              </a:lnSpc>
              <a:spcAft>
                <a:spcPts val="0"/>
              </a:spcAft>
            </a:pPr>
            <a:r>
              <a:rPr lang="fr-FR" sz="1750" spc="0" dirty="0">
                <a:solidFill>
                  <a:srgbClr val="FFFFFF"/>
                </a:solidFill>
                <a:latin typeface="Calibri" panose="02020603050405020304" pitchFamily="2"/>
              </a:rPr>
              <a:t>4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>
          <a:xfrm>
            <a:off x="4611370" y="5164455"/>
            <a:ext cx="1033780" cy="493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95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fr-FR" sz="1400" spc="-35" dirty="0">
                <a:solidFill>
                  <a:srgbClr val="FFFFFF"/>
                </a:solidFill>
                <a:latin typeface="Calibri Light" panose="02020603050405020304" pitchFamily="2"/>
              </a:rPr>
              <a:t>I have </a:t>
            </a:r>
            <a:r>
              <a:rPr lang="fr-FR" sz="1400" spc="-35" dirty="0" err="1">
                <a:solidFill>
                  <a:srgbClr val="FFFFFF"/>
                </a:solidFill>
                <a:latin typeface="Calibri Light" panose="02020603050405020304" pitchFamily="2"/>
              </a:rPr>
              <a:t>doubts</a:t>
            </a:r>
            <a:endParaRPr lang="fr-FR" sz="1400" spc="-35" dirty="0">
              <a:solidFill>
                <a:srgbClr val="FFFFFF"/>
              </a:solidFill>
              <a:latin typeface="Calibri Light" panose="02020603050405020304" pitchFamily="2"/>
            </a:endParaRP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000" b="1" spc="-35" dirty="0">
                <a:solidFill>
                  <a:srgbClr val="FFFFFF"/>
                </a:solidFill>
                <a:latin typeface="Calibri Light" panose="02020603050405020304" pitchFamily="2"/>
              </a:rPr>
              <a:t>STOP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2078990" y="4998695"/>
            <a:ext cx="1319530" cy="865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065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en-US" sz="1400" spc="-5" dirty="0">
                <a:solidFill>
                  <a:srgbClr val="FFFFFF"/>
                </a:solidFill>
                <a:latin typeface="Arial" panose="02020603050405020304" pitchFamily="2"/>
              </a:rPr>
              <a:t>I'm ready to get started safely</a:t>
            </a:r>
          </a:p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endParaRPr lang="en-US" sz="1400" spc="-5" dirty="0">
              <a:solidFill>
                <a:srgbClr val="FFFFFF"/>
              </a:solidFill>
              <a:latin typeface="Arial" panose="02020603050405020304" pitchFamily="2"/>
            </a:endParaRPr>
          </a:p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en-US" sz="1400" spc="-5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2000" b="1" spc="-20" dirty="0">
                <a:solidFill>
                  <a:srgbClr val="FFFFFF"/>
                </a:solidFill>
                <a:latin typeface="Calibri Light" panose="02020603050405020304" pitchFamily="2"/>
              </a:rPr>
              <a:t>START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2091055" y="6144895"/>
            <a:ext cx="462089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600" b="1" spc="-40" dirty="0">
                <a:solidFill>
                  <a:srgbClr val="FFFFFF"/>
                </a:solidFill>
                <a:latin typeface="Arial" panose="02020603050405020304" pitchFamily="2"/>
              </a:rPr>
              <a:t>The safety green light: when and where to do it? </a:t>
            </a:r>
            <a:endParaRPr lang="fr-FR" sz="1600" b="1" spc="-40" dirty="0">
              <a:solidFill>
                <a:srgbClr val="FFFFFF"/>
              </a:solidFill>
              <a:latin typeface="Arial" panose="02020603050405020304" pitchFamily="2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734695" y="6678440"/>
            <a:ext cx="5922645" cy="424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This action takes place </a:t>
            </a: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at the intervention site </a:t>
            </a: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and lasts only a few minutes. </a:t>
            </a:r>
            <a:endParaRPr lang="fr-FR" sz="1400" spc="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0"/>
          </p:nvPr>
        </p:nvSpPr>
        <p:spPr>
          <a:xfrm>
            <a:off x="749935" y="7273925"/>
            <a:ext cx="5916295" cy="632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It is carried out </a:t>
            </a: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each time work is started or each time work is restarted</a:t>
            </a: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, after a shift change or in the case of a change in the work environment. </a:t>
            </a:r>
            <a:endParaRPr lang="fr-FR" sz="1400" spc="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170815" y="8061326"/>
            <a:ext cx="4440555" cy="279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b="1" spc="-45" dirty="0">
                <a:solidFill>
                  <a:srgbClr val="FFFFFF"/>
                </a:solidFill>
                <a:latin typeface="Arial" panose="02020603050405020304" pitchFamily="2"/>
              </a:rPr>
              <a:t>The </a:t>
            </a:r>
            <a:r>
              <a:rPr lang="fr-FR" sz="1800" b="1" spc="-45" dirty="0" err="1">
                <a:solidFill>
                  <a:srgbClr val="FFFFFF"/>
                </a:solidFill>
                <a:latin typeface="Arial" panose="02020603050405020304" pitchFamily="2"/>
              </a:rPr>
              <a:t>safety</a:t>
            </a:r>
            <a:r>
              <a:rPr lang="fr-FR" sz="1800" b="1" spc="-45" dirty="0">
                <a:solidFill>
                  <a:srgbClr val="FFFFFF"/>
                </a:solidFill>
                <a:latin typeface="Arial" panose="02020603050405020304" pitchFamily="2"/>
              </a:rPr>
              <a:t> green light : </a:t>
            </a:r>
            <a:r>
              <a:rPr lang="fr-FR" sz="1800" b="1" spc="-45" dirty="0" err="1">
                <a:solidFill>
                  <a:srgbClr val="FFFFFF"/>
                </a:solidFill>
                <a:latin typeface="Arial" panose="02020603050405020304" pitchFamily="2"/>
              </a:rPr>
              <a:t>who</a:t>
            </a:r>
            <a:r>
              <a:rPr lang="fr-FR" sz="1800" b="1" spc="-45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1800" b="1" spc="-45" dirty="0" err="1">
                <a:solidFill>
                  <a:srgbClr val="FFFFFF"/>
                </a:solidFill>
                <a:latin typeface="Arial" panose="02020603050405020304" pitchFamily="2"/>
              </a:rPr>
              <a:t>does</a:t>
            </a:r>
            <a:r>
              <a:rPr lang="fr-FR" sz="1800" b="1" spc="-45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1800" b="1" spc="-45" dirty="0" err="1">
                <a:solidFill>
                  <a:srgbClr val="FFFFFF"/>
                </a:solidFill>
                <a:latin typeface="Arial" panose="02020603050405020304" pitchFamily="2"/>
              </a:rPr>
              <a:t>it</a:t>
            </a:r>
            <a:r>
              <a:rPr lang="fr-FR" sz="1800" b="1" spc="-45" dirty="0">
                <a:solidFill>
                  <a:srgbClr val="FFFFFF"/>
                </a:solidFill>
                <a:latin typeface="Arial" panose="02020603050405020304" pitchFamily="2"/>
              </a:rPr>
              <a:t>?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734695" y="8554085"/>
            <a:ext cx="5931535" cy="641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700"/>
              </a:lnSpc>
              <a:spcAft>
                <a:spcPts val="0"/>
              </a:spcAft>
            </a:pP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All persons involved in the execution of the work, both intervening company personnel and Total personnel, in particular when the permit requires their presence. </a:t>
            </a:r>
            <a:endParaRPr lang="fr-FR" sz="1400" spc="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0"/>
          </p:nvPr>
        </p:nvSpPr>
        <p:spPr>
          <a:xfrm>
            <a:off x="740410" y="9413240"/>
            <a:ext cx="5922645" cy="628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Each participant </a:t>
            </a: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asks</a:t>
            </a: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 himself the 4 open questions, </a:t>
            </a: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decides</a:t>
            </a: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 if the work can begin or resume and then </a:t>
            </a:r>
            <a:r>
              <a:rPr lang="en-US" sz="1400" b="1" spc="0" dirty="0">
                <a:solidFill>
                  <a:srgbClr val="000000"/>
                </a:solidFill>
                <a:latin typeface="Calibri" panose="02020603050405020304" pitchFamily="2"/>
              </a:rPr>
              <a:t>validates</a:t>
            </a:r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 them on the back of the permit or on any other work launching support. </a:t>
            </a:r>
            <a:endParaRPr lang="fr-FR" sz="1400" spc="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idx="10"/>
          </p:nvPr>
        </p:nvSpPr>
        <p:spPr>
          <a:xfrm>
            <a:off x="338455" y="10196830"/>
            <a:ext cx="6238875" cy="15233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50292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600" b="1" u="sng" spc="-15" dirty="0">
                <a:solidFill>
                  <a:srgbClr val="FFFFFF"/>
                </a:solidFill>
                <a:latin typeface="Calibri" panose="02020603050405020304" pitchFamily="2"/>
              </a:rPr>
              <a:t>Reminder : </a:t>
            </a:r>
          </a:p>
          <a:p>
            <a:pPr marL="274320" marR="0" indent="274320" algn="l">
              <a:lnSpc>
                <a:spcPts val="1400"/>
              </a:lnSpc>
              <a:spcBef>
                <a:spcPts val="137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b="1" spc="0" dirty="0">
                <a:solidFill>
                  <a:srgbClr val="FFFFFF"/>
                </a:solidFill>
                <a:latin typeface="Calibri" panose="02020603050405020304" pitchFamily="2"/>
              </a:rPr>
              <a:t>This device is </a:t>
            </a:r>
            <a:r>
              <a:rPr lang="en-US" sz="1300" b="1" u="sng" spc="0" dirty="0">
                <a:solidFill>
                  <a:srgbClr val="FFFFFF"/>
                </a:solidFill>
                <a:latin typeface="Calibri" panose="02020603050405020304" pitchFamily="2"/>
              </a:rPr>
              <a:t>made mandatory </a:t>
            </a:r>
            <a:r>
              <a:rPr lang="en-US" sz="1300" b="1" spc="0" dirty="0">
                <a:solidFill>
                  <a:srgbClr val="FFFFFF"/>
                </a:solidFill>
                <a:latin typeface="Calibri" panose="02020603050405020304" pitchFamily="2"/>
              </a:rPr>
              <a:t>by CR GR HSE 402 (Requirement 3.5.2). </a:t>
            </a:r>
          </a:p>
          <a:p>
            <a:pPr marL="274320" marR="0" indent="274320" algn="l">
              <a:lnSpc>
                <a:spcPts val="1400"/>
              </a:lnSpc>
              <a:spcBef>
                <a:spcPts val="137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b="1" spc="0" dirty="0">
                <a:solidFill>
                  <a:srgbClr val="FFFFFF"/>
                </a:solidFill>
                <a:latin typeface="Calibri" panose="02020603050405020304" pitchFamily="2"/>
              </a:rPr>
              <a:t>The existing documents of the sites in terms of work start review (type LMRA, minute of stop, tool box talk...) must integrate these 4 open questions. </a:t>
            </a:r>
          </a:p>
          <a:p>
            <a:pPr marL="274320" marR="0" indent="274320" algn="l">
              <a:lnSpc>
                <a:spcPts val="1400"/>
              </a:lnSpc>
              <a:spcBef>
                <a:spcPts val="137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b="1" spc="0" dirty="0">
                <a:solidFill>
                  <a:srgbClr val="FFFFFF"/>
                </a:solidFill>
                <a:latin typeface="Calibri" panose="02020603050405020304" pitchFamily="2"/>
              </a:rPr>
              <a:t>The format used to animate the safety green light is not imposed. </a:t>
            </a:r>
            <a:endParaRPr lang="fr-FR" sz="1300" b="1" spc="0" dirty="0">
              <a:solidFill>
                <a:srgbClr val="FFFFFF"/>
              </a:solidFill>
              <a:latin typeface="Calibri" panose="02020603050405020304" pitchFamily="2"/>
            </a:endParaRP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560705" y="11922125"/>
            <a:ext cx="578548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en-US" sz="1400" b="1" spc="-20" dirty="0">
                <a:solidFill>
                  <a:srgbClr val="FFFFFF"/>
                </a:solidFill>
                <a:latin typeface="Calibri" panose="02020603050405020304" pitchFamily="2"/>
              </a:rPr>
              <a:t>*This procedure is applicable to all projects (</a:t>
            </a:r>
            <a:r>
              <a:rPr lang="en-US" sz="1400" b="1" spc="-20" dirty="0" err="1">
                <a:solidFill>
                  <a:srgbClr val="FFFFFF"/>
                </a:solidFill>
                <a:latin typeface="Calibri" panose="02020603050405020304" pitchFamily="2"/>
              </a:rPr>
              <a:t>Tair</a:t>
            </a:r>
            <a:r>
              <a:rPr lang="en-US" sz="1400" b="1" spc="-20" dirty="0">
                <a:solidFill>
                  <a:srgbClr val="FFFFFF"/>
                </a:solidFill>
                <a:latin typeface="Calibri" panose="02020603050405020304" pitchFamily="2"/>
              </a:rPr>
              <a:t>, Solar, maintenance ...) </a:t>
            </a:r>
            <a:endParaRPr lang="fr-FR" sz="1450" b="1" spc="-20" dirty="0">
              <a:solidFill>
                <a:srgbClr val="FFFFFF"/>
              </a:solidFill>
              <a:latin typeface="Calibri" panose="02020603050405020304" pitchFamily="2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575FE18-8C3C-4901-B27D-E505B1C9DB9F}"/>
              </a:ext>
            </a:extLst>
          </p:cNvPr>
          <p:cNvSpPr txBox="1"/>
          <p:nvPr/>
        </p:nvSpPr>
        <p:spPr>
          <a:xfrm>
            <a:off x="170815" y="974407"/>
            <a:ext cx="429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The </a:t>
            </a:r>
            <a:r>
              <a:rPr lang="fr-FR" sz="1800" spc="-20">
                <a:solidFill>
                  <a:srgbClr val="FFFFFF"/>
                </a:solidFill>
                <a:latin typeface="Arial" panose="02020603050405020304" pitchFamily="2"/>
              </a:rPr>
              <a:t>safety</a:t>
            </a:r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1800" spc="-20" dirty="0" err="1">
                <a:solidFill>
                  <a:srgbClr val="FFFFFF"/>
                </a:solidFill>
                <a:latin typeface="Arial" panose="02020603050405020304" pitchFamily="2"/>
              </a:rPr>
              <a:t>greenlight</a:t>
            </a:r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 : </a:t>
            </a:r>
            <a:r>
              <a:rPr lang="fr-FR" sz="1800" spc="-20" dirty="0" err="1">
                <a:solidFill>
                  <a:srgbClr val="FFFFFF"/>
                </a:solidFill>
                <a:latin typeface="Arial" panose="02020603050405020304" pitchFamily="2"/>
              </a:rPr>
              <a:t>what</a:t>
            </a:r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1800" spc="-20" dirty="0" err="1">
                <a:solidFill>
                  <a:srgbClr val="FFFFFF"/>
                </a:solidFill>
                <a:latin typeface="Arial" panose="02020603050405020304" pitchFamily="2"/>
              </a:rPr>
              <a:t>is</a:t>
            </a:r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 </a:t>
            </a:r>
            <a:r>
              <a:rPr lang="fr-FR" sz="1800" spc="-20" dirty="0" err="1">
                <a:solidFill>
                  <a:srgbClr val="FFFFFF"/>
                </a:solidFill>
                <a:latin typeface="Arial" panose="02020603050405020304" pitchFamily="2"/>
              </a:rPr>
              <a:t>it</a:t>
            </a:r>
            <a:r>
              <a:rPr lang="fr-FR" sz="1800" spc="-20" dirty="0">
                <a:solidFill>
                  <a:srgbClr val="FFFFFF"/>
                </a:solidFill>
                <a:latin typeface="Arial" panose="02020603050405020304" pitchFamily="2"/>
              </a:rPr>
              <a:t>?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885A11-FE39-421F-9F2F-CC9C749F8CF1}"/>
              </a:ext>
            </a:extLst>
          </p:cNvPr>
          <p:cNvSpPr txBox="1"/>
          <p:nvPr/>
        </p:nvSpPr>
        <p:spPr>
          <a:xfrm>
            <a:off x="338455" y="1383327"/>
            <a:ext cx="608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spc="0" dirty="0">
                <a:solidFill>
                  <a:srgbClr val="000000"/>
                </a:solidFill>
                <a:latin typeface="Calibri" panose="02020603050405020304" pitchFamily="2"/>
              </a:rPr>
              <a:t>The safety green light is given for all work performed </a:t>
            </a:r>
          </a:p>
          <a:p>
            <a:pPr algn="ctr"/>
            <a:r>
              <a:rPr lang="en-US" sz="1800" b="1" spc="0" dirty="0">
                <a:solidFill>
                  <a:srgbClr val="000000"/>
                </a:solidFill>
                <a:latin typeface="Calibri" panose="02020603050405020304" pitchFamily="2"/>
              </a:rPr>
              <a:t>under a work permit*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13164C4-0113-4F5C-AD0B-C1A868E4ACED}"/>
              </a:ext>
            </a:extLst>
          </p:cNvPr>
          <p:cNvSpPr txBox="1"/>
          <p:nvPr/>
        </p:nvSpPr>
        <p:spPr>
          <a:xfrm>
            <a:off x="677373" y="2100808"/>
            <a:ext cx="5124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When the work is ready to start (signed work permit). </a:t>
            </a:r>
          </a:p>
          <a:p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DA676EB-5AD6-4C67-9368-3B383DF1E722}"/>
              </a:ext>
            </a:extLst>
          </p:cNvPr>
          <p:cNvSpPr txBox="1"/>
          <p:nvPr/>
        </p:nvSpPr>
        <p:spPr>
          <a:xfrm>
            <a:off x="681353" y="2471191"/>
            <a:ext cx="6180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Each team member thinks about  4 open questions and interacts with his colleagues. </a:t>
            </a:r>
          </a:p>
          <a:p>
            <a:endParaRPr lang="fr-FR" sz="14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DAE5F4C-17ED-4869-9550-A78F6936EB8C}"/>
              </a:ext>
            </a:extLst>
          </p:cNvPr>
          <p:cNvSpPr txBox="1"/>
          <p:nvPr/>
        </p:nvSpPr>
        <p:spPr>
          <a:xfrm>
            <a:off x="685333" y="2995930"/>
            <a:ext cx="618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spc="0" dirty="0">
                <a:solidFill>
                  <a:srgbClr val="000000"/>
                </a:solidFill>
                <a:latin typeface="Calibri" panose="02020603050405020304" pitchFamily="2"/>
              </a:rPr>
              <a:t>Each team member validates on the back of the work permit or any other equivalent support before starting.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04FF41-6A40-4EC4-84C4-214FD9A320F8}"/>
              </a:ext>
            </a:extLst>
          </p:cNvPr>
          <p:cNvSpPr txBox="1"/>
          <p:nvPr/>
        </p:nvSpPr>
        <p:spPr>
          <a:xfrm>
            <a:off x="1100895" y="3648413"/>
            <a:ext cx="445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pc="0" dirty="0">
                <a:solidFill>
                  <a:srgbClr val="FFFFFF"/>
                </a:solidFill>
                <a:latin typeface="Calibri" panose="02020603050405020304" pitchFamily="2"/>
              </a:rPr>
              <a:t>1</a:t>
            </a:r>
            <a:r>
              <a:rPr lang="fr-FR" sz="2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 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What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is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the job to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be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done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?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7FA8AE5-BDE0-4001-8DC5-2FE79E38E401}"/>
              </a:ext>
            </a:extLst>
          </p:cNvPr>
          <p:cNvSpPr txBox="1"/>
          <p:nvPr/>
        </p:nvSpPr>
        <p:spPr>
          <a:xfrm>
            <a:off x="1100895" y="4119402"/>
            <a:ext cx="549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pc="0" dirty="0">
                <a:solidFill>
                  <a:srgbClr val="FFFFFF"/>
                </a:solidFill>
                <a:latin typeface="Calibri" panose="02020603050405020304" pitchFamily="2"/>
              </a:rPr>
              <a:t>2</a:t>
            </a:r>
            <a:r>
              <a:rPr lang="fr-FR" sz="2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What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should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I do if change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occurs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?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D0D043C-3F01-4635-8366-9FDC103D02EC}"/>
              </a:ext>
            </a:extLst>
          </p:cNvPr>
          <p:cNvSpPr txBox="1"/>
          <p:nvPr/>
        </p:nvSpPr>
        <p:spPr>
          <a:xfrm>
            <a:off x="1083961" y="4591099"/>
            <a:ext cx="524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pc="0" dirty="0">
                <a:solidFill>
                  <a:srgbClr val="FFFFFF"/>
                </a:solidFill>
                <a:latin typeface="Calibri" panose="02020603050405020304" pitchFamily="2"/>
              </a:rPr>
              <a:t>3</a:t>
            </a:r>
            <a:r>
              <a:rPr lang="fr-FR" sz="100" b="1" spc="0" dirty="0">
                <a:solidFill>
                  <a:srgbClr val="E4003B"/>
                </a:solidFill>
                <a:latin typeface="Arial" panose="02020603050405020304" pitchFamily="2"/>
              </a:rPr>
              <a:t>  </a:t>
            </a:r>
            <a:r>
              <a:rPr lang="fr-FR" sz="200" b="1" spc="0" dirty="0">
                <a:solidFill>
                  <a:srgbClr val="E4003B"/>
                </a:solidFill>
                <a:latin typeface="Arial" panose="02020603050405020304" pitchFamily="2"/>
              </a:rPr>
              <a:t>                           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What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could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happen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that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could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be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 </a:t>
            </a:r>
            <a:r>
              <a:rPr lang="fr-FR" b="1" dirty="0" err="1">
                <a:solidFill>
                  <a:srgbClr val="E4003B"/>
                </a:solidFill>
                <a:latin typeface="Arial" panose="02020603050405020304" pitchFamily="2"/>
              </a:rPr>
              <a:t>serious</a:t>
            </a:r>
            <a:r>
              <a:rPr lang="fr-FR" b="1" dirty="0">
                <a:solidFill>
                  <a:srgbClr val="E4003B"/>
                </a:solidFill>
                <a:latin typeface="Arial" panose="02020603050405020304" pitchFamily="2"/>
              </a:rPr>
              <a:t>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130930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650</Words>
  <Application>Microsoft Office PowerPoint</Application>
  <PresentationFormat>Grand écran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/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Sixtine LESNE</dc:creator>
  <cp:lastModifiedBy>Claire MAIRET</cp:lastModifiedBy>
  <cp:revision>5</cp:revision>
  <dcterms:modified xsi:type="dcterms:W3CDTF">2021-01-26T08:11:43Z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iteId">
    <vt:lpwstr>329e91b0-e21f-48fb-a071-456717ecc28e</vt:lpwstr>
  </property>
  <property fmtid="{D5CDD505-2E9C-101B-9397-08002B2CF9AE}" pid="4" name="MSIP_Label_2b30ed1b-e95f-40b5-af89-828263f287a7_Owner">
    <vt:lpwstr>sixtine.lesne@total.com</vt:lpwstr>
  </property>
  <property fmtid="{D5CDD505-2E9C-101B-9397-08002B2CF9AE}" pid="5" name="MSIP_Label_2b30ed1b-e95f-40b5-af89-828263f287a7_SetDate">
    <vt:lpwstr>2020-12-10T10:46:05.2667382Z</vt:lpwstr>
  </property>
  <property fmtid="{D5CDD505-2E9C-101B-9397-08002B2CF9AE}" pid="6" name="MSIP_Label_2b30ed1b-e95f-40b5-af89-828263f287a7_Name">
    <vt:lpwstr>Restricted</vt:lpwstr>
  </property>
  <property fmtid="{D5CDD505-2E9C-101B-9397-08002B2CF9AE}" pid="7" name="MSIP_Label_2b30ed1b-e95f-40b5-af89-828263f287a7_Application">
    <vt:lpwstr>Microsoft Azure Information Protection</vt:lpwstr>
  </property>
  <property fmtid="{D5CDD505-2E9C-101B-9397-08002B2CF9AE}" pid="8" name="MSIP_Label_2b30ed1b-e95f-40b5-af89-828263f287a7_ActionId">
    <vt:lpwstr>800786cf-19fa-4c31-a800-16f5098888e5</vt:lpwstr>
  </property>
  <property fmtid="{D5CDD505-2E9C-101B-9397-08002B2CF9AE}" pid="9" name="MSIP_Label_2b30ed1b-e95f-40b5-af89-828263f287a7_Extended_MSFT_Method">
    <vt:lpwstr>Automatic</vt:lpwstr>
  </property>
  <property fmtid="{D5CDD505-2E9C-101B-9397-08002B2CF9AE}" pid="10" name="Sensitivity">
    <vt:lpwstr>Restricted</vt:lpwstr>
  </property>
</Properties>
</file>